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notesSlides/notesSlide2.xml" ContentType="application/vnd.openxmlformats-officedocument.presentationml.notesSlide+xml"/>
  <Override PartName="/ppt/diagrams/drawing2.xml" ContentType="application/vnd.ms-office.drawingml.diagramDrawing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charts/chart28.xml" ContentType="application/vnd.openxmlformats-officedocument.drawingml.chart+xml"/>
  <Override PartName="/ppt/drawings/drawing2.xml" ContentType="application/vnd.openxmlformats-officedocument.drawingml.chartshapes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charts/chart17.xml" ContentType="application/vnd.openxmlformats-officedocument.drawingml.chart+xml"/>
  <Override PartName="/ppt/notesSlides/notesSlide27.xml" ContentType="application/vnd.openxmlformats-officedocument.presentationml.notesSlide+xml"/>
  <Override PartName="/ppt/charts/chart35.xml" ContentType="application/vnd.openxmlformats-officedocument.drawingml.chart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charts/chart13.xml" ContentType="application/vnd.openxmlformats-officedocument.drawingml.chart+xml"/>
  <Override PartName="/ppt/notesSlides/notesSlide16.xml" ContentType="application/vnd.openxmlformats-officedocument.presentationml.notesSlide+xml"/>
  <Override PartName="/ppt/charts/chart24.xml" ContentType="application/vnd.openxmlformats-officedocument.drawingml.chart+xml"/>
  <Override PartName="/ppt/notesSlides/notesSlide34.xml" ContentType="application/vnd.openxmlformats-officedocument.presentationml.notesSlide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notesSlides/notesSlide23.xml" ContentType="application/vnd.openxmlformats-officedocument.presentationml.notesSlide+xml"/>
  <Override PartName="/ppt/charts/chart31.xml" ContentType="application/vnd.openxmlformats-officedocument.drawingml.chart+xml"/>
  <Override PartName="/ppt/diagrams/layout5.xml" ContentType="application/vnd.openxmlformats-officedocument.drawingml.diagramLayout+xml"/>
  <Override PartName="/ppt/charts/chart7.xml" ContentType="application/vnd.openxmlformats-officedocument.drawingml.chart+xml"/>
  <Override PartName="/ppt/notesSlides/notesSlide12.xml" ContentType="application/vnd.openxmlformats-officedocument.presentationml.notesSlide+xml"/>
  <Override PartName="/ppt/charts/chart20.xml" ContentType="application/vnd.openxmlformats-officedocument.drawingml.chart+xml"/>
  <Override PartName="/ppt/notesSlides/notesSlide30.xml" ContentType="application/vnd.openxmlformats-officedocument.presentationml.notesSlide+xml"/>
  <Default Extension="xlsx" ContentType="application/vnd.openxmlformats-officedocument.spreadsheetml.sheet"/>
  <Override PartName="/ppt/notesSlides/notesSlide7.xml" ContentType="application/vnd.openxmlformats-officedocument.presentationml.notesSlide+xml"/>
  <Override PartName="/ppt/charts/chart3.xml" ContentType="application/vnd.openxmlformats-officedocument.drawingml.char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diagrams/colors4.xml" ContentType="application/vnd.openxmlformats-officedocument.drawingml.diagramColor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3.xml" ContentType="application/vnd.openxmlformats-officedocument.presentationml.notesSlide+xml"/>
  <Override PartName="/ppt/diagrams/drawing3.xml" ContentType="application/vnd.ms-office.drawingml.diagramDrawing+xml"/>
  <Override PartName="/ppt/charts/chart29.xml" ContentType="application/vnd.openxmlformats-officedocument.drawingml.chart+xml"/>
  <Override PartName="/ppt/drawings/drawing3.xml" ContentType="application/vnd.openxmlformats-officedocument.drawingml.chartshapes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diagrams/quickStyle3.xml" ContentType="application/vnd.openxmlformats-officedocument.drawingml.diagramStyle+xml"/>
  <Override PartName="/ppt/charts/chart18.xml" ContentType="application/vnd.openxmlformats-officedocument.drawingml.chart+xml"/>
  <Override PartName="/ppt/charts/chart36.xml" ContentType="application/vnd.openxmlformats-officedocument.drawingml.char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33.xml" ContentType="application/vnd.openxmlformats-officedocument.presentationml.slide+xml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Override PartName="/ppt/charts/chart25.xml" ContentType="application/vnd.openxmlformats-officedocument.drawingml.chart+xml"/>
  <Override PartName="/ppt/notesSlides/notesSlide28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22.xml" ContentType="application/vnd.openxmlformats-officedocument.presentationml.slide+xml"/>
  <Override PartName="/ppt/charts/chart14.xml" ContentType="application/vnd.openxmlformats-officedocument.drawingml.chart+xml"/>
  <Override PartName="/ppt/notesSlides/notesSlide24.xml" ContentType="application/vnd.openxmlformats-officedocument.presentationml.notesSlide+xml"/>
  <Override PartName="/ppt/charts/chart32.xml" ContentType="application/vnd.openxmlformats-officedocument.drawingml.chart+xml"/>
  <Override PartName="/ppt/notesSlides/notesSlide3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charts/chart8.xml" ContentType="application/vnd.openxmlformats-officedocument.drawingml.chart+xml"/>
  <Override PartName="/ppt/charts/chart12.xml" ContentType="application/vnd.openxmlformats-officedocument.drawingml.chart+xml"/>
  <Override PartName="/ppt/notesSlides/notesSlide13.xml" ContentType="application/vnd.openxmlformats-officedocument.presentationml.notesSlide+xml"/>
  <Override PartName="/ppt/charts/chart21.xml" ContentType="application/vnd.openxmlformats-officedocument.drawingml.chart+xml"/>
  <Override PartName="/ppt/notesSlides/notesSlide22.xml" ContentType="application/vnd.openxmlformats-officedocument.presentationml.notesSlide+xml"/>
  <Override PartName="/ppt/charts/chart30.xml" ContentType="application/vnd.openxmlformats-officedocument.drawingml.chart+xml"/>
  <Override PartName="/ppt/diagrams/layout4.xml" ContentType="application/vnd.openxmlformats-officedocument.drawingml.diagramLayout+xml"/>
  <Override PartName="/ppt/notesSlides/notesSlide3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charts/chart6.xml" ContentType="application/vnd.openxmlformats-officedocument.drawingml.chart+xml"/>
  <Override PartName="/ppt/notesSlides/notesSlide11.xml" ContentType="application/vnd.openxmlformats-officedocument.presentationml.notesSlide+xml"/>
  <Override PartName="/ppt/charts/chart10.xml" ContentType="application/vnd.openxmlformats-officedocument.drawingml.chart+xml"/>
  <Override PartName="/ppt/diagrams/layout2.xml" ContentType="application/vnd.openxmlformats-officedocument.drawingml.diagramLayout+xml"/>
  <Default Extension="gif" ContentType="image/gif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Override PartName="/ppt/diagrams/data5.xml" ContentType="application/vnd.openxmlformats-officedocument.drawingml.diagramData+xml"/>
  <Override PartName="/ppt/notesSlides/notesSlide6.xml" ContentType="application/vnd.openxmlformats-officedocument.presentationml.notesSlide+xml"/>
  <Override PartName="/ppt/charts/chart4.xml" ContentType="application/vnd.openxmlformats-officedocument.drawingml.chart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slides/slide8.xml" ContentType="application/vnd.openxmlformats-officedocument.presentationml.slide+xml"/>
  <Override PartName="/ppt/notesSlides/notesSlide4.xml" ContentType="application/vnd.openxmlformats-officedocument.presentationml.notesSlide+xml"/>
  <Override PartName="/ppt/charts/chart2.xml" ContentType="application/vnd.openxmlformats-officedocument.drawingml.char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charts/chart19.xml" ContentType="application/vnd.openxmlformats-officedocument.drawingml.chart+xml"/>
  <Override PartName="/ppt/notesSlides/notesSlide29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notesSlides/notesSlide18.xml" ContentType="application/vnd.openxmlformats-officedocument.presentationml.notesSlide+xml"/>
  <Override PartName="/ppt/charts/chart26.xml" ContentType="application/vnd.openxmlformats-officedocument.drawingml.chart+xml"/>
  <Default Extension="rels" ContentType="application/vnd.openxmlformats-package.relationships+xml"/>
  <Override PartName="/ppt/slides/slide23.xml" ContentType="application/vnd.openxmlformats-officedocument.presentationml.slide+xml"/>
  <Override PartName="/ppt/charts/chart15.xml" ContentType="application/vnd.openxmlformats-officedocument.drawingml.chart+xml"/>
  <Override PartName="/ppt/notesSlides/notesSlide25.xml" ContentType="application/vnd.openxmlformats-officedocument.presentationml.notesSlide+xml"/>
  <Override PartName="/ppt/charts/chart33.xml" ContentType="application/vnd.openxmlformats-officedocument.drawingml.chart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charts/chart9.xml" ContentType="application/vnd.openxmlformats-officedocument.drawingml.chart+xml"/>
  <Override PartName="/ppt/charts/chart11.xml" ContentType="application/vnd.openxmlformats-officedocument.drawingml.chart+xml"/>
  <Override PartName="/ppt/notesSlides/notesSlide14.xml" ContentType="application/vnd.openxmlformats-officedocument.presentationml.notesSlide+xml"/>
  <Override PartName="/ppt/charts/chart22.xml" ContentType="application/vnd.openxmlformats-officedocument.drawingml.chart+xml"/>
  <Override PartName="/ppt/notesSlides/notesSlide32.xml" ContentType="application/vnd.openxmlformats-officedocument.presentationml.notesSlide+xml"/>
  <Override PartName="/ppt/commentAuthors.xml" ContentType="application/vnd.openxmlformats-officedocument.presentationml.commentAuthors+xml"/>
  <Override PartName="/ppt/notesSlides/notesSlide9.xml" ContentType="application/vnd.openxmlformats-officedocument.presentationml.notesSlide+xml"/>
  <Override PartName="/ppt/diagrams/layout3.xml" ContentType="application/vnd.openxmlformats-officedocument.drawingml.diagramLayout+xml"/>
  <Override PartName="/ppt/notesSlides/notesSlide21.xml" ContentType="application/vnd.openxmlformats-officedocument.presentationml.notesSlide+xml"/>
  <Override PartName="/ppt/diagrams/data4.xml" ContentType="application/vnd.openxmlformats-officedocument.drawingml.diagramData+xml"/>
  <Override PartName="/ppt/charts/chart5.xml" ContentType="application/vnd.openxmlformats-officedocument.drawingml.chart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diagrams/drawing5.xml" ContentType="application/vnd.ms-office.drawingml.diagramDrawing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notesSlides/notesSlide1.xml" ContentType="application/vnd.openxmlformats-officedocument.presentationml.notesSlide+xml"/>
  <Override PartName="/ppt/diagrams/colors2.xml" ContentType="application/vnd.openxmlformats-officedocument.drawingml.diagramColors+xml"/>
  <Override PartName="/ppt/diagrams/quickStyle5.xml" ContentType="application/vnd.openxmlformats-officedocument.drawingml.diagramStyl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Layouts/slideLayout5.xml" ContentType="application/vnd.openxmlformats-officedocument.presentationml.slideLayout+xml"/>
  <Override PartName="/ppt/diagrams/drawing1.xml" ContentType="application/vnd.ms-office.drawingml.diagramDrawing+xml"/>
  <Override PartName="/ppt/notesSlides/notesSlide19.xml" ContentType="application/vnd.openxmlformats-officedocument.presentationml.notesSlide+xml"/>
  <Override PartName="/ppt/charts/chart27.xml" ContentType="application/vnd.openxmlformats-officedocument.drawingml.chart+xml"/>
  <Override PartName="/ppt/drawings/drawing1.xml" ContentType="application/vnd.openxmlformats-officedocument.drawingml.chartshapes+xml"/>
  <Override PartName="/ppt/slides/slide24.xml" ContentType="application/vnd.openxmlformats-officedocument.presentationml.slide+xml"/>
  <Override PartName="/ppt/slides/slide35.xml" ContentType="application/vnd.openxmlformats-officedocument.presentationml.slide+xml"/>
  <Default Extension="jpeg" ContentType="image/jpeg"/>
  <Override PartName="/ppt/diagrams/quickStyle1.xml" ContentType="application/vnd.openxmlformats-officedocument.drawingml.diagramStyle+xml"/>
  <Override PartName="/ppt/charts/chart16.xml" ContentType="application/vnd.openxmlformats-officedocument.drawingml.chart+xml"/>
  <Override PartName="/ppt/charts/chart34.xml" ContentType="application/vnd.openxmlformats-officedocument.drawingml.chart+xml"/>
  <Override PartName="/ppt/slides/slide13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charts/chart23.xml" ContentType="application/vnd.openxmlformats-officedocument.drawingml.chart+xml"/>
  <Override PartName="/ppt/notesSlides/notesSlide26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4950" r:id="rId1"/>
  </p:sldMasterIdLst>
  <p:notesMasterIdLst>
    <p:notesMasterId r:id="rId41"/>
  </p:notesMasterIdLst>
  <p:sldIdLst>
    <p:sldId id="586" r:id="rId2"/>
    <p:sldId id="592" r:id="rId3"/>
    <p:sldId id="627" r:id="rId4"/>
    <p:sldId id="584" r:id="rId5"/>
    <p:sldId id="611" r:id="rId6"/>
    <p:sldId id="626" r:id="rId7"/>
    <p:sldId id="625" r:id="rId8"/>
    <p:sldId id="589" r:id="rId9"/>
    <p:sldId id="596" r:id="rId10"/>
    <p:sldId id="614" r:id="rId11"/>
    <p:sldId id="561" r:id="rId12"/>
    <p:sldId id="617" r:id="rId13"/>
    <p:sldId id="601" r:id="rId14"/>
    <p:sldId id="564" r:id="rId15"/>
    <p:sldId id="595" r:id="rId16"/>
    <p:sldId id="618" r:id="rId17"/>
    <p:sldId id="499" r:id="rId18"/>
    <p:sldId id="515" r:id="rId19"/>
    <p:sldId id="535" r:id="rId20"/>
    <p:sldId id="500" r:id="rId21"/>
    <p:sldId id="619" r:id="rId22"/>
    <p:sldId id="575" r:id="rId23"/>
    <p:sldId id="576" r:id="rId24"/>
    <p:sldId id="577" r:id="rId25"/>
    <p:sldId id="578" r:id="rId26"/>
    <p:sldId id="579" r:id="rId27"/>
    <p:sldId id="580" r:id="rId28"/>
    <p:sldId id="581" r:id="rId29"/>
    <p:sldId id="594" r:id="rId30"/>
    <p:sldId id="628" r:id="rId31"/>
    <p:sldId id="622" r:id="rId32"/>
    <p:sldId id="552" r:id="rId33"/>
    <p:sldId id="553" r:id="rId34"/>
    <p:sldId id="554" r:id="rId35"/>
    <p:sldId id="555" r:id="rId36"/>
    <p:sldId id="606" r:id="rId37"/>
    <p:sldId id="607" r:id="rId38"/>
    <p:sldId id="605" r:id="rId39"/>
    <p:sldId id="604" r:id="rId40"/>
  </p:sldIdLst>
  <p:sldSz cx="11522075" cy="6480175"/>
  <p:notesSz cx="6797675" cy="9926638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905">
          <p15:clr>
            <a:srgbClr val="A4A3A4"/>
          </p15:clr>
        </p15:guide>
        <p15:guide id="2" pos="2206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csi" initials="c" lastIdx="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FAB4D4"/>
    <a:srgbClr val="FFCC00"/>
    <a:srgbClr val="FF9900"/>
    <a:srgbClr val="F78DBD"/>
    <a:srgbClr val="FFEDA3"/>
    <a:srgbClr val="ADEB6F"/>
    <a:srgbClr val="99CCFF"/>
    <a:srgbClr val="33CC33"/>
    <a:srgbClr val="6666FF"/>
    <a:srgbClr val="7CDE7C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84E427A-3D55-4303-BF80-6455036E1DE7}" styleName="Стиль из темы 1 - акцент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69C7853C-536D-4A76-A0AE-DD22124D55A5}" styleName="Стиль из темы 1 - акцент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775DCB02-9BB8-47FD-8907-85C794F793BA}" styleName="Стиль из темы 1 - акцент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35758FB7-9AC5-4552-8A53-C91805E547FA}" styleName="Стиль из темы 1 - акцент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08FB837D-C827-4EFA-A057-4D05807E0F7C}" styleName="Стиль из темы 1 - акцент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D7B26C5-4107-4FEC-AEDC-1716B250A1EF}" styleName="Светлый стиль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Светлый стиль 1 - акцент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0E3FDE45-AF77-4B5C-9715-49D594BDF05E}" styleName="Светлый стиль 1 - акцент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C083E6E3-FA7D-4D7B-A595-EF9225AFEA82}" styleName="Светлый стиль 1 - акцент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D27102A9-8310-4765-A935-A1911B00CA55}" styleName="Светлый стиль 1 - акцент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68D230F3-CF80-4859-8CE7-A43EE81993B5}" styleName="Светлый стиль 1 - акцент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5FD0F851-EC5A-4D38-B0AD-8093EC10F338}" styleName="Светлый стиль 1 - акцент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7E9639D4-E3E2-4D34-9284-5A2195B3D0D7}" styleName="Светлый стиль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69012ECD-51FC-41F1-AA8D-1B2483CD663E}" styleName="Светлый стиль 2 - акцент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72833802-FEF1-4C79-8D5D-14CF1EAF98D9}" styleName="Светлый стиль 2 - акцент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F2DE63D5-997A-4646-A377-4702673A728D}" styleName="Светлый стиль 2 - акцент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17292A2E-F333-43FB-9621-5CBBE7FDCDCB}" styleName="Светлый стиль 2 - акцент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5A111915-BE36-4E01-A7E5-04B1672EAD32}" styleName="Светлый стиль 2 - акцент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912C8C85-51F0-491E-9774-3900AFEF0FD7}" styleName="Светлый стиль 2 - акцент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616DA210-FB5B-4158-B5E0-FEB733F419BA}" styleName="Светлый стиль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Светлый стиль 3 - акцент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DA37D80-6434-44D0-A028-1B22A696006F}" styleName="Светлый стиль 3 - акцент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8799B23B-EC83-4686-B30A-512413B5E67A}" styleName="Светлый стиль 3 - акцент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ED083AE6-46FA-4A59-8FB0-9F97EB10719F}" styleName="Светлый стиль 3 - акцент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BDBED569-4797-4DF1-A0F4-6AAB3CD982D8}" styleName="Светлый стиль 3 - акцент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E8B1032C-EA38-4F05-BA0D-38AFFFC7BED3}" styleName="Светлый стиль 3 - акцент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E8034E78-7F5D-4C2E-B375-FC64B27BC917}" styleName="Темный стиль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0660B408-B3CF-4A94-85FC-2B1E0A45F4A2}" styleName="Темный стиль 2 - акцент 1/акцент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125E5076-3810-47DD-B79F-674D7AD40C01}" styleName="Темный стиль 1 - акцент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5202B0CA-FC54-4496-8BCA-5EF66A818D29}" styleName="Темный стиль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91EBBBCC-DAD2-459C-BE2E-F6DE35CF9A28}" styleName="Темный стиль 2 - акцент 3/акцент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46F890A9-2807-4EBB-B81D-B2AA78EC7F39}" styleName="Темный стиль 2 - акцент 5/акцент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69CF1AB2-1976-4502-BF36-3FF5EA218861}" styleName="Средний стиль 4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B301B821-A1FF-4177-AEE7-76D212191A09}" styleName="Средний стиль 1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505E3EF-67EA-436B-97B2-0124C06EBD24}" styleName="Средний стиль 4 - акцент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E929F9F4-4A8F-4326-A1B4-22849713DDAB}" styleName="Темный стиль 1 - акцент 4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wholeTbl>
    <a:band1H>
      <a:tcStyle>
        <a:tcBdr/>
        <a:fill>
          <a:solidFill>
            <a:schemeClr val="accent4">
              <a:shade val="60000"/>
            </a:schemeClr>
          </a:solidFill>
        </a:fill>
      </a:tcStyle>
    </a:band1H>
    <a:band1V>
      <a:tcStyle>
        <a:tcBdr/>
        <a:fill>
          <a:solidFill>
            <a:schemeClr val="accent4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4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4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4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37CE84F3-28C3-443E-9E96-99CF82512B78}" styleName="Темный стиль 1 - акцент 2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wholeTbl>
    <a:band1H>
      <a:tcStyle>
        <a:tcBdr/>
        <a:fill>
          <a:solidFill>
            <a:schemeClr val="accent2">
              <a:shade val="60000"/>
            </a:schemeClr>
          </a:solidFill>
        </a:fill>
      </a:tcStyle>
    </a:band1H>
    <a:band1V>
      <a:tcStyle>
        <a:tcBdr/>
        <a:fill>
          <a:solidFill>
            <a:schemeClr val="accent2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2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2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2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793D81CF-94F2-401A-BA57-92F5A7B2D0C5}" styleName="Средний стиль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74C1A8A3-306A-4EB7-A6B1-4F7E0EB9C5D6}" styleName="Средний стиль 3 - акцент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A488322-F2BA-4B5B-9748-0D474271808F}" styleName="Средний стиль 3 - акцент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EB9631B5-78F2-41C9-869B-9F39066F8104}" styleName="Средний стиль 3 - акцент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8A107856-5554-42FB-B03E-39F5DBC370BA}" styleName="Средний стиль 4 - акцент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D7AC3CCA-C797-4891-BE02-D94E43425B78}" styleName="Средний стиль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22838BEF-8BB2-4498-84A7-C5851F593DF1}" styleName="Средний стиль 4 -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85BE263C-DBD7-4A20-BB59-AAB30ACAA65A}" styleName="Средний стиль 3 - акцент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007" autoAdjust="0"/>
    <p:restoredTop sz="94405" autoAdjust="0"/>
  </p:normalViewPr>
  <p:slideViewPr>
    <p:cSldViewPr snapToGrid="0">
      <p:cViewPr>
        <p:scale>
          <a:sx n="110" d="100"/>
          <a:sy n="110" d="100"/>
        </p:scale>
        <p:origin x="-984" y="-210"/>
      </p:cViewPr>
      <p:guideLst>
        <p:guide orient="horz" pos="2041"/>
        <p:guide pos="3629"/>
      </p:guideLst>
    </p:cSldViewPr>
  </p:slideViewPr>
  <p:outlineViewPr>
    <p:cViewPr>
      <p:scale>
        <a:sx n="33" d="100"/>
        <a:sy n="33" d="100"/>
      </p:scale>
      <p:origin x="0" y="645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101" d="100"/>
          <a:sy n="101" d="100"/>
        </p:scale>
        <p:origin x="-3486" y="-90"/>
      </p:cViewPr>
      <p:guideLst>
        <p:guide orient="horz" pos="3127"/>
        <p:guide pos="2141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0.xlsx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1.xlsx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2.xlsx"/></Relationships>
</file>

<file path=ppt/charts/_rels/chart1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3.xlsx"/></Relationships>
</file>

<file path=ppt/charts/_rels/chart1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4.xlsx"/></Relationships>
</file>

<file path=ppt/charts/_rels/chart1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5.xlsx"/></Relationships>
</file>

<file path=ppt/charts/_rels/chart1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6.xlsx"/></Relationships>
</file>

<file path=ppt/charts/_rels/chart1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7.xlsx"/></Relationships>
</file>

<file path=ppt/charts/_rels/chart1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8.xlsx"/></Relationships>
</file>

<file path=ppt/charts/_rels/chart1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9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_rels/chart2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0.xlsx"/></Relationships>
</file>

<file path=ppt/charts/_rels/chart2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1.xlsx"/></Relationships>
</file>

<file path=ppt/charts/_rels/chart2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2.xlsx"/></Relationships>
</file>

<file path=ppt/charts/_rels/chart2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3.xlsx"/></Relationships>
</file>

<file path=ppt/charts/_rels/chart2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4.xlsx"/></Relationships>
</file>

<file path=ppt/charts/_rels/chart2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5.xlsx"/></Relationships>
</file>

<file path=ppt/charts/_rels/chart2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6.xlsx"/></Relationships>
</file>

<file path=ppt/charts/_rels/chart2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7.xlsx"/></Relationships>
</file>

<file path=ppt/charts/_rels/chart2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8.xlsx"/></Relationships>
</file>

<file path=ppt/charts/_rels/chart2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9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3.xlsx"/></Relationships>
</file>

<file path=ppt/charts/_rels/chart3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30.xlsx"/></Relationships>
</file>

<file path=ppt/charts/_rels/chart3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31.xlsx"/></Relationships>
</file>

<file path=ppt/charts/_rels/chart3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_____Microsoft_Office_Excel32.xlsx"/></Relationships>
</file>

<file path=ppt/charts/_rels/chart3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33.xlsx"/></Relationships>
</file>

<file path=ppt/charts/_rels/chart3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34.xlsx"/></Relationships>
</file>

<file path=ppt/charts/_rels/chart35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package" Target="../embeddings/_____Microsoft_Office_Excel35.xlsx"/></Relationships>
</file>

<file path=ppt/charts/_rels/chart36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3.xml"/><Relationship Id="rId1" Type="http://schemas.openxmlformats.org/officeDocument/2006/relationships/package" Target="../embeddings/_____Microsoft_Office_Excel36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6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7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8.xlsx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9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plotArea>
      <c:layout/>
      <c:barChart>
        <c:barDir val="col"/>
        <c:grouping val="stacked"/>
        <c:ser>
          <c:idx val="0"/>
          <c:order val="0"/>
          <c:tx>
            <c:strRef>
              <c:f>Лист1!$B$1</c:f>
              <c:strCache>
                <c:ptCount val="1"/>
                <c:pt idx="0">
                  <c:v>Собственные доходы</c:v>
                </c:pt>
              </c:strCache>
            </c:strRef>
          </c:tx>
          <c:spPr>
            <a:solidFill>
              <a:schemeClr val="tx1">
                <a:lumMod val="25000"/>
                <a:lumOff val="75000"/>
              </a:schemeClr>
            </a:solidFill>
          </c:spPr>
          <c:dLbls>
            <c:txPr>
              <a:bodyPr/>
              <a:lstStyle/>
              <a:p>
                <a:pPr>
                  <a:defRPr sz="1200"/>
                </a:pPr>
                <a:endParaRPr lang="ru-RU"/>
              </a:p>
            </c:txPr>
            <c:showVal val="1"/>
          </c:dLbls>
          <c:cat>
            <c:numRef>
              <c:f>Лист1!$A$2:$A$4</c:f>
              <c:numCache>
                <c:formatCode>General</c:formatCode>
                <c:ptCount val="3"/>
                <c:pt idx="0">
                  <c:v>2019</c:v>
                </c:pt>
                <c:pt idx="1">
                  <c:v>2020</c:v>
                </c:pt>
                <c:pt idx="2">
                  <c:v>2021</c:v>
                </c:pt>
              </c:numCache>
            </c:numRef>
          </c:cat>
          <c:val>
            <c:numRef>
              <c:f>Лист1!$B$2:$B$4</c:f>
              <c:numCache>
                <c:formatCode>#,##0</c:formatCode>
                <c:ptCount val="3"/>
                <c:pt idx="0">
                  <c:v>7106</c:v>
                </c:pt>
                <c:pt idx="1">
                  <c:v>6670</c:v>
                </c:pt>
                <c:pt idx="2">
                  <c:v>8116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Безвозмездные поступления</c:v>
                </c:pt>
              </c:strCache>
            </c:strRef>
          </c:tx>
          <c:dLbls>
            <c:txPr>
              <a:bodyPr/>
              <a:lstStyle/>
              <a:p>
                <a:pPr>
                  <a:defRPr sz="1200" b="1"/>
                </a:pPr>
                <a:endParaRPr lang="ru-RU"/>
              </a:p>
            </c:txPr>
            <c:showVal val="1"/>
          </c:dLbls>
          <c:cat>
            <c:numRef>
              <c:f>Лист1!$A$2:$A$4</c:f>
              <c:numCache>
                <c:formatCode>General</c:formatCode>
                <c:ptCount val="3"/>
                <c:pt idx="0">
                  <c:v>2019</c:v>
                </c:pt>
                <c:pt idx="1">
                  <c:v>2020</c:v>
                </c:pt>
                <c:pt idx="2">
                  <c:v>2021</c:v>
                </c:pt>
              </c:numCache>
            </c:numRef>
          </c:cat>
          <c:val>
            <c:numRef>
              <c:f>Лист1!$C$2:$C$4</c:f>
              <c:numCache>
                <c:formatCode>#,##0</c:formatCode>
                <c:ptCount val="3"/>
                <c:pt idx="0">
                  <c:v>15217</c:v>
                </c:pt>
                <c:pt idx="1">
                  <c:v>14511</c:v>
                </c:pt>
                <c:pt idx="2">
                  <c:v>16442</c:v>
                </c:pt>
              </c:numCache>
            </c:numRef>
          </c:val>
        </c:ser>
        <c:overlap val="100"/>
        <c:axId val="67531520"/>
        <c:axId val="67533056"/>
      </c:barChart>
      <c:lineChart>
        <c:grouping val="standard"/>
        <c:ser>
          <c:idx val="2"/>
          <c:order val="2"/>
          <c:tx>
            <c:strRef>
              <c:f>Лист1!$D$1</c:f>
              <c:strCache>
                <c:ptCount val="1"/>
                <c:pt idx="0">
                  <c:v>всего</c:v>
                </c:pt>
              </c:strCache>
            </c:strRef>
          </c:tx>
          <c:spPr>
            <a:ln w="38100">
              <a:solidFill>
                <a:schemeClr val="accent1">
                  <a:lumMod val="50000"/>
                </a:schemeClr>
              </a:solidFill>
            </a:ln>
          </c:spPr>
          <c:dLbls>
            <c:dLbl>
              <c:idx val="0"/>
              <c:layout>
                <c:manualLayout>
                  <c:x val="-4.5170451766760406E-2"/>
                  <c:y val="-0.10030502204341082"/>
                </c:manualLayout>
              </c:layout>
              <c:spPr/>
              <c:txPr>
                <a:bodyPr anchor="t" anchorCtr="0"/>
                <a:lstStyle/>
                <a:p>
                  <a:pPr>
                    <a:defRPr b="1" i="0">
                      <a:solidFill>
                        <a:schemeClr val="accent1">
                          <a:lumMod val="50000"/>
                        </a:schemeClr>
                      </a:solidFill>
                    </a:defRPr>
                  </a:pPr>
                  <a:endParaRPr lang="ru-RU"/>
                </a:p>
              </c:txPr>
              <c:showVal val="1"/>
            </c:dLbl>
            <c:dLbl>
              <c:idx val="1"/>
              <c:layout>
                <c:manualLayout>
                  <c:x val="-5.6463064708450521E-2"/>
                  <c:y val="-0.12538127755426343"/>
                </c:manualLayout>
              </c:layout>
              <c:spPr/>
              <c:txPr>
                <a:bodyPr anchor="t" anchorCtr="0"/>
                <a:lstStyle/>
                <a:p>
                  <a:pPr>
                    <a:defRPr b="1">
                      <a:solidFill>
                        <a:schemeClr val="accent1">
                          <a:lumMod val="50000"/>
                        </a:schemeClr>
                      </a:solidFill>
                    </a:defRPr>
                  </a:pPr>
                  <a:endParaRPr lang="ru-RU"/>
                </a:p>
              </c:txPr>
              <c:showVal val="1"/>
            </c:dLbl>
            <c:dLbl>
              <c:idx val="2"/>
              <c:layout>
                <c:manualLayout>
                  <c:x val="-4.6425186538059285E-2"/>
                  <c:y val="-6.0183013226046536E-2"/>
                </c:manualLayout>
              </c:layout>
              <c:spPr/>
              <c:txPr>
                <a:bodyPr anchor="t" anchorCtr="0"/>
                <a:lstStyle/>
                <a:p>
                  <a:pPr>
                    <a:defRPr b="1">
                      <a:solidFill>
                        <a:schemeClr val="accent1">
                          <a:lumMod val="50000"/>
                        </a:schemeClr>
                      </a:solidFill>
                    </a:defRPr>
                  </a:pPr>
                  <a:endParaRPr lang="ru-RU"/>
                </a:p>
              </c:txPr>
              <c:showVal val="1"/>
            </c:dLbl>
            <c:txPr>
              <a:bodyPr anchor="t" anchorCtr="0"/>
              <a:lstStyle/>
              <a:p>
                <a:pPr>
                  <a:defRPr>
                    <a:solidFill>
                      <a:schemeClr val="accent1">
                        <a:lumMod val="50000"/>
                      </a:schemeClr>
                    </a:solidFill>
                  </a:defRPr>
                </a:pPr>
                <a:endParaRPr lang="ru-RU"/>
              </a:p>
            </c:txPr>
            <c:showVal val="1"/>
          </c:dLbls>
          <c:cat>
            <c:numRef>
              <c:f>Лист1!$A$2:$A$4</c:f>
              <c:numCache>
                <c:formatCode>General</c:formatCode>
                <c:ptCount val="3"/>
                <c:pt idx="0">
                  <c:v>2019</c:v>
                </c:pt>
                <c:pt idx="1">
                  <c:v>2020</c:v>
                </c:pt>
                <c:pt idx="2">
                  <c:v>2021</c:v>
                </c:pt>
              </c:numCache>
            </c:numRef>
          </c:cat>
          <c:val>
            <c:numRef>
              <c:f>Лист1!$D$2:$D$4</c:f>
              <c:numCache>
                <c:formatCode>#,##0</c:formatCode>
                <c:ptCount val="3"/>
                <c:pt idx="0">
                  <c:v>22323</c:v>
                </c:pt>
                <c:pt idx="1">
                  <c:v>21181</c:v>
                </c:pt>
                <c:pt idx="2">
                  <c:v>24558</c:v>
                </c:pt>
              </c:numCache>
            </c:numRef>
          </c:val>
        </c:ser>
        <c:marker val="1"/>
        <c:axId val="67531520"/>
        <c:axId val="67533056"/>
      </c:lineChart>
      <c:catAx>
        <c:axId val="67531520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1600"/>
            </a:pPr>
            <a:endParaRPr lang="ru-RU"/>
          </a:p>
        </c:txPr>
        <c:crossAx val="67533056"/>
        <c:crosses val="autoZero"/>
        <c:auto val="1"/>
        <c:lblAlgn val="ctr"/>
        <c:lblOffset val="100"/>
      </c:catAx>
      <c:valAx>
        <c:axId val="67533056"/>
        <c:scaling>
          <c:orientation val="minMax"/>
        </c:scaling>
        <c:axPos val="l"/>
        <c:numFmt formatCode="#,##0" sourceLinked="1"/>
        <c:tickLblPos val="none"/>
        <c:crossAx val="67531520"/>
        <c:crosses val="autoZero"/>
        <c:crossBetween val="between"/>
      </c:valAx>
    </c:plotArea>
    <c:legend>
      <c:legendPos val="b"/>
      <c:layout/>
      <c:txPr>
        <a:bodyPr/>
        <a:lstStyle/>
        <a:p>
          <a:pPr>
            <a:defRPr sz="1400"/>
          </a:pPr>
          <a:endParaRPr lang="ru-RU"/>
        </a:p>
      </c:txPr>
    </c:legend>
    <c:plotVisOnly val="1"/>
    <c:dispBlanksAs val="gap"/>
  </c:chart>
  <c:txPr>
    <a:bodyPr/>
    <a:lstStyle/>
    <a:p>
      <a:pPr>
        <a:defRPr sz="1800"/>
      </a:pPr>
      <a:endParaRPr lang="ru-RU"/>
    </a:p>
  </c:txPr>
  <c:externalData r:id="rId1"/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34"/>
  <c:chart>
    <c:autoTitleDeleted val="1"/>
    <c:plotArea>
      <c:layout>
        <c:manualLayout>
          <c:layoutTarget val="inner"/>
          <c:xMode val="edge"/>
          <c:yMode val="edge"/>
          <c:x val="0.18541626230496525"/>
          <c:y val="5.4077449060892784E-2"/>
          <c:w val="0.7552849408471155"/>
          <c:h val="0.88127836791253156"/>
        </c:manualLayout>
      </c:layout>
      <c:doughnutChart>
        <c:varyColors val="1"/>
        <c:firstSliceAng val="208"/>
        <c:holeSize val="50"/>
      </c:doughnutChart>
      <c:spPr>
        <a:effectLst>
          <a:outerShdw blurRad="50800" dist="50800" dir="6960000" algn="ctr" rotWithShape="0">
            <a:srgbClr val="000000">
              <a:alpha val="43137"/>
            </a:srgbClr>
          </a:outerShdw>
        </a:effectLst>
      </c:spPr>
    </c:plotArea>
    <c:plotVisOnly val="1"/>
  </c:chart>
  <c:spPr>
    <a:noFill/>
    <a:ln>
      <a:noFill/>
    </a:ln>
  </c:spPr>
  <c:txPr>
    <a:bodyPr/>
    <a:lstStyle/>
    <a:p>
      <a:pPr>
        <a:defRPr sz="1800"/>
      </a:pPr>
      <a:endParaRPr lang="ru-RU"/>
    </a:p>
  </c:txPr>
  <c:externalData r:id="rId1"/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rotX val="0"/>
      <c:rotY val="0"/>
      <c:depthPercent val="80"/>
      <c:perspective val="0"/>
    </c:view3D>
    <c:backWall>
      <c:spPr>
        <a:noFill/>
        <a:ln w="25400">
          <a:noFill/>
        </a:ln>
      </c:spPr>
    </c:backWall>
    <c:plotArea>
      <c:layout>
        <c:manualLayout>
          <c:layoutTarget val="inner"/>
          <c:xMode val="edge"/>
          <c:yMode val="edge"/>
          <c:x val="4.3195012503229206E-2"/>
          <c:y val="6.5454920507360534E-3"/>
          <c:w val="0.92554993523590467"/>
          <c:h val="0.75815941145580501"/>
        </c:manualLayout>
      </c:layout>
      <c:bar3DChart>
        <c:barDir val="col"/>
        <c:grouping val="clustered"/>
        <c:ser>
          <c:idx val="1"/>
          <c:order val="0"/>
          <c:tx>
            <c:strRef>
              <c:f>Лист1!$C$1</c:f>
              <c:strCache>
                <c:ptCount val="1"/>
                <c:pt idx="0">
                  <c:v>Ряд 2</c:v>
                </c:pt>
              </c:strCache>
            </c:strRef>
          </c:tx>
          <c:cat>
            <c:strRef>
              <c:f>Лист1!$A$2:$A$3</c:f>
              <c:strCache>
                <c:ptCount val="2"/>
                <c:pt idx="0">
                  <c:v>2020 год</c:v>
                </c:pt>
                <c:pt idx="1">
                  <c:v>2021 год</c:v>
                </c:pt>
              </c:strCache>
            </c:strRef>
          </c:cat>
          <c:val>
            <c:numRef>
              <c:f>Лист1!$C$2:$C$3</c:f>
            </c:numRef>
          </c:val>
          <c:shape val="box"/>
        </c:ser>
        <c:ser>
          <c:idx val="2"/>
          <c:order val="1"/>
          <c:tx>
            <c:strRef>
              <c:f>Лист1!$D$1</c:f>
              <c:strCache>
                <c:ptCount val="1"/>
                <c:pt idx="0">
                  <c:v>Ряд 3</c:v>
                </c:pt>
              </c:strCache>
            </c:strRef>
          </c:tx>
          <c:cat>
            <c:strRef>
              <c:f>Лист1!$A$2:$A$3</c:f>
              <c:strCache>
                <c:ptCount val="2"/>
                <c:pt idx="0">
                  <c:v>2020 год</c:v>
                </c:pt>
                <c:pt idx="1">
                  <c:v>2021 год</c:v>
                </c:pt>
              </c:strCache>
            </c:strRef>
          </c:cat>
          <c:val>
            <c:numRef>
              <c:f>Лист1!$D$2:$D$3</c:f>
            </c:numRef>
          </c:val>
          <c:shape val="box"/>
        </c:ser>
        <c:dLbls>
          <c:showVal val="1"/>
        </c:dLbls>
        <c:gapWidth val="86"/>
        <c:shape val="cylinder"/>
        <c:axId val="236103552"/>
        <c:axId val="236105088"/>
        <c:axId val="0"/>
      </c:bar3DChart>
      <c:catAx>
        <c:axId val="236103552"/>
        <c:scaling>
          <c:orientation val="minMax"/>
        </c:scaling>
        <c:delete val="1"/>
        <c:axPos val="b"/>
        <c:numFmt formatCode="General" sourceLinked="1"/>
        <c:majorTickMark val="none"/>
        <c:tickLblPos val="none"/>
        <c:crossAx val="236105088"/>
        <c:crosses val="autoZero"/>
        <c:auto val="1"/>
        <c:lblAlgn val="ctr"/>
        <c:lblOffset val="100"/>
      </c:catAx>
      <c:valAx>
        <c:axId val="236105088"/>
        <c:scaling>
          <c:orientation val="minMax"/>
          <c:max val="1700"/>
        </c:scaling>
        <c:delete val="1"/>
        <c:axPos val="l"/>
        <c:numFmt formatCode="#,##0" sourceLinked="1"/>
        <c:tickLblPos val="none"/>
        <c:crossAx val="236103552"/>
        <c:crosses val="autoZero"/>
        <c:crossBetween val="between"/>
      </c:valAx>
      <c:spPr>
        <a:noFill/>
        <a:ln w="25400">
          <a:noFill/>
        </a:ln>
      </c:spPr>
    </c:plotArea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plotArea>
      <c:layout>
        <c:manualLayout>
          <c:layoutTarget val="inner"/>
          <c:xMode val="edge"/>
          <c:yMode val="edge"/>
          <c:x val="5.3705722426542583E-2"/>
          <c:y val="0.10775756203721699"/>
          <c:w val="0.82253761285142468"/>
          <c:h val="0.78762254815963806"/>
        </c:manualLayout>
      </c:layout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dPt>
            <c:idx val="0"/>
            <c:spPr>
              <a:solidFill>
                <a:schemeClr val="accent1">
                  <a:lumMod val="40000"/>
                  <a:lumOff val="60000"/>
                </a:schemeClr>
              </a:solidFill>
            </c:spPr>
          </c:dPt>
          <c:dPt>
            <c:idx val="1"/>
            <c:spPr>
              <a:solidFill>
                <a:schemeClr val="accent4">
                  <a:lumMod val="90000"/>
                </a:schemeClr>
              </a:solidFill>
            </c:spPr>
          </c:dPt>
          <c:dPt>
            <c:idx val="2"/>
            <c:spPr>
              <a:solidFill>
                <a:schemeClr val="accent5">
                  <a:lumMod val="40000"/>
                  <a:lumOff val="60000"/>
                </a:schemeClr>
              </a:solidFill>
            </c:spPr>
          </c:dPt>
          <c:dPt>
            <c:idx val="3"/>
            <c:spPr>
              <a:solidFill>
                <a:schemeClr val="accent2"/>
              </a:solidFill>
            </c:spPr>
          </c:dPt>
          <c:dPt>
            <c:idx val="4"/>
            <c:spPr>
              <a:solidFill>
                <a:schemeClr val="tx1">
                  <a:lumMod val="25000"/>
                  <a:lumOff val="75000"/>
                </a:schemeClr>
              </a:solidFill>
            </c:spPr>
          </c:dPt>
          <c:dPt>
            <c:idx val="5"/>
            <c:spPr>
              <a:solidFill>
                <a:schemeClr val="tx2">
                  <a:lumMod val="40000"/>
                  <a:lumOff val="60000"/>
                </a:schemeClr>
              </a:solidFill>
            </c:spPr>
          </c:dPt>
          <c:dPt>
            <c:idx val="6"/>
            <c:spPr>
              <a:solidFill>
                <a:schemeClr val="bg1">
                  <a:lumMod val="85000"/>
                </a:schemeClr>
              </a:solidFill>
            </c:spPr>
          </c:dPt>
          <c:dLbls>
            <c:dLbl>
              <c:idx val="4"/>
              <c:layout>
                <c:manualLayout>
                  <c:x val="-2.1687088105417692E-2"/>
                  <c:y val="-1.3941225658770953E-2"/>
                </c:manualLayout>
              </c:layout>
              <c:showPercent val="1"/>
            </c:dLbl>
            <c:dLbl>
              <c:idx val="5"/>
              <c:layout>
                <c:manualLayout>
                  <c:x val="-1.0843544052708855E-2"/>
                  <c:y val="-3.8338370561620108E-2"/>
                </c:manualLayout>
              </c:layout>
              <c:showPercent val="1"/>
            </c:dLbl>
            <c:dLbl>
              <c:idx val="6"/>
              <c:layout>
                <c:manualLayout>
                  <c:x val="0"/>
                  <c:y val="-4.1823676976312833E-2"/>
                </c:manualLayout>
              </c:layout>
              <c:showPercent val="1"/>
            </c:dLbl>
            <c:txPr>
              <a:bodyPr rot="0" anchor="t" anchorCtr="0"/>
              <a:lstStyle/>
              <a:p>
                <a:pPr>
                  <a:defRPr/>
                </a:pPr>
                <a:endParaRPr lang="ru-RU"/>
              </a:p>
            </c:txPr>
            <c:showPercent val="1"/>
            <c:showLeaderLines val="1"/>
          </c:dLbls>
          <c:cat>
            <c:strRef>
              <c:f>Лист1!$A$2:$A$8</c:f>
              <c:strCache>
                <c:ptCount val="7"/>
                <c:pt idx="0">
                  <c:v>Аренда земли </c:v>
                </c:pt>
                <c:pt idx="1">
                  <c:v>Аренда имущества </c:v>
                </c:pt>
                <c:pt idx="2">
                  <c:v>Платежи при пользовании природными ресурсами </c:v>
                </c:pt>
                <c:pt idx="3">
                  <c:v>Оказание платных услуг и компенсации затрат </c:v>
                </c:pt>
                <c:pt idx="4">
                  <c:v>Продажа имущества и земельных участков </c:v>
                </c:pt>
                <c:pt idx="5">
                  <c:v>Штрафы </c:v>
                </c:pt>
                <c:pt idx="6">
                  <c:v>Прочие </c:v>
                </c:pt>
              </c:strCache>
            </c:strRef>
          </c:cat>
          <c:val>
            <c:numRef>
              <c:f>Лист1!$B$2:$B$8</c:f>
              <c:numCache>
                <c:formatCode>General</c:formatCode>
                <c:ptCount val="7"/>
                <c:pt idx="0">
                  <c:v>337</c:v>
                </c:pt>
                <c:pt idx="1">
                  <c:v>73</c:v>
                </c:pt>
                <c:pt idx="2">
                  <c:v>213</c:v>
                </c:pt>
                <c:pt idx="3">
                  <c:v>558</c:v>
                </c:pt>
                <c:pt idx="4">
                  <c:v>56</c:v>
                </c:pt>
                <c:pt idx="5">
                  <c:v>34</c:v>
                </c:pt>
                <c:pt idx="6">
                  <c:v>80</c:v>
                </c:pt>
              </c:numCache>
            </c:numRef>
          </c:val>
        </c:ser>
        <c:dLbls>
          <c:showVal val="1"/>
        </c:dLbls>
        <c:firstSliceAng val="0"/>
        <c:holeSize val="50"/>
      </c:doughnutChart>
    </c:plotArea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rotX val="0"/>
      <c:rotY val="0"/>
      <c:depthPercent val="80"/>
      <c:perspective val="0"/>
    </c:view3D>
    <c:sideWall>
      <c:spPr>
        <a:noFill/>
        <a:ln w="25400">
          <a:noFill/>
        </a:ln>
      </c:spPr>
    </c:sideWall>
    <c:backWall>
      <c:spPr>
        <a:noFill/>
        <a:ln w="25400">
          <a:noFill/>
        </a:ln>
      </c:spPr>
    </c:backWall>
    <c:plotArea>
      <c:layout>
        <c:manualLayout>
          <c:layoutTarget val="inner"/>
          <c:xMode val="edge"/>
          <c:yMode val="edge"/>
          <c:x val="1.3637501351457443E-2"/>
          <c:y val="0.18853028277125758"/>
          <c:w val="0.92554993523590467"/>
          <c:h val="0.75815941145580568"/>
        </c:manualLayout>
      </c:layout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solidFill>
              <a:srgbClr val="FFCC00"/>
            </a:solidFill>
          </c:spPr>
          <c:dLbls>
            <c:showVal val="1"/>
          </c:dLbls>
          <c:cat>
            <c:strRef>
              <c:f>Лист1!$A$2:$A$3</c:f>
              <c:strCache>
                <c:ptCount val="2"/>
                <c:pt idx="0">
                  <c:v>2020 год</c:v>
                </c:pt>
                <c:pt idx="1">
                  <c:v>2021 год</c:v>
                </c:pt>
              </c:strCache>
            </c:strRef>
          </c:cat>
          <c:val>
            <c:numRef>
              <c:f>Лист1!$B$2:$B$3</c:f>
              <c:numCache>
                <c:formatCode>#,##0</c:formatCode>
                <c:ptCount val="2"/>
                <c:pt idx="0">
                  <c:v>659</c:v>
                </c:pt>
                <c:pt idx="1">
                  <c:v>1351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Ряд 2</c:v>
                </c:pt>
              </c:strCache>
            </c:strRef>
          </c:tx>
          <c:cat>
            <c:strRef>
              <c:f>Лист1!$A$2:$A$3</c:f>
              <c:strCache>
                <c:ptCount val="2"/>
                <c:pt idx="0">
                  <c:v>2020 год</c:v>
                </c:pt>
                <c:pt idx="1">
                  <c:v>2021 год</c:v>
                </c:pt>
              </c:strCache>
            </c:strRef>
          </c:cat>
          <c:val>
            <c:numRef>
              <c:f>Лист1!$C$2:$C$3</c:f>
            </c:numRef>
          </c:val>
          <c:shape val="box"/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Ряд 3</c:v>
                </c:pt>
              </c:strCache>
            </c:strRef>
          </c:tx>
          <c:cat>
            <c:strRef>
              <c:f>Лист1!$A$2:$A$3</c:f>
              <c:strCache>
                <c:ptCount val="2"/>
                <c:pt idx="0">
                  <c:v>2020 год</c:v>
                </c:pt>
                <c:pt idx="1">
                  <c:v>2021 год</c:v>
                </c:pt>
              </c:strCache>
            </c:strRef>
          </c:cat>
          <c:val>
            <c:numRef>
              <c:f>Лист1!$D$2:$D$3</c:f>
            </c:numRef>
          </c:val>
          <c:shape val="box"/>
        </c:ser>
        <c:shape val="cylinder"/>
        <c:axId val="236633088"/>
        <c:axId val="236872448"/>
        <c:axId val="0"/>
      </c:bar3DChart>
      <c:catAx>
        <c:axId val="236633088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1600" b="0">
                <a:latin typeface="Tahoma" pitchFamily="34" charset="0"/>
                <a:ea typeface="Tahoma" pitchFamily="34" charset="0"/>
                <a:cs typeface="Tahoma" pitchFamily="34" charset="0"/>
              </a:defRPr>
            </a:pPr>
            <a:endParaRPr lang="ru-RU"/>
          </a:p>
        </c:txPr>
        <c:crossAx val="236872448"/>
        <c:crosses val="autoZero"/>
        <c:auto val="1"/>
        <c:lblAlgn val="ctr"/>
        <c:lblOffset val="100"/>
      </c:catAx>
      <c:valAx>
        <c:axId val="236872448"/>
        <c:scaling>
          <c:orientation val="minMax"/>
          <c:max val="1700"/>
          <c:min val="0"/>
        </c:scaling>
        <c:delete val="1"/>
        <c:axPos val="l"/>
        <c:numFmt formatCode="#,##0" sourceLinked="1"/>
        <c:tickLblPos val="none"/>
        <c:crossAx val="236633088"/>
        <c:crosses val="autoZero"/>
        <c:crossBetween val="between"/>
      </c:valAx>
    </c:plotArea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15"/>
  <c:chart>
    <c:autoTitleDeleted val="1"/>
    <c:view3D>
      <c:rotX val="0"/>
      <c:rotY val="0"/>
      <c:depthPercent val="70"/>
      <c:perspective val="20"/>
    </c:view3D>
    <c:sideWall>
      <c:spPr>
        <a:noFill/>
        <a:ln w="25400">
          <a:noFill/>
        </a:ln>
        <a:effectLst>
          <a:outerShdw blurRad="50800" dist="50800" dir="5400000" algn="ctr" rotWithShape="0">
            <a:srgbClr val="000000">
              <a:alpha val="49000"/>
            </a:srgbClr>
          </a:outerShdw>
        </a:effectLst>
      </c:spPr>
    </c:sideWall>
    <c:backWall>
      <c:spPr>
        <a:noFill/>
        <a:ln w="25400">
          <a:noFill/>
        </a:ln>
        <a:effectLst>
          <a:outerShdw blurRad="50800" dist="50800" dir="5400000" algn="ctr" rotWithShape="0">
            <a:srgbClr val="000000">
              <a:alpha val="49000"/>
            </a:srgbClr>
          </a:outerShdw>
        </a:effectLst>
      </c:spPr>
    </c:backWall>
    <c:plotArea>
      <c:layout>
        <c:manualLayout>
          <c:layoutTarget val="inner"/>
          <c:xMode val="edge"/>
          <c:yMode val="edge"/>
          <c:x val="2.321113124108606E-2"/>
          <c:y val="4.5093012003391934E-2"/>
          <c:w val="0.95357773751782793"/>
          <c:h val="0.72437388659479685"/>
        </c:manualLayout>
      </c:layout>
      <c:bar3DChart>
        <c:barDir val="col"/>
        <c:grouping val="percentStacked"/>
        <c:ser>
          <c:idx val="0"/>
          <c:order val="0"/>
          <c:tx>
            <c:strRef>
              <c:f>Лист1!$B$1</c:f>
              <c:strCache>
                <c:ptCount val="1"/>
                <c:pt idx="0">
                  <c:v>Дотации</c:v>
                </c:pt>
              </c:strCache>
            </c:strRef>
          </c:tx>
          <c:spPr>
            <a:solidFill>
              <a:schemeClr val="accent1"/>
            </a:solidFill>
          </c:spPr>
          <c:dLbls>
            <c:delete val="1"/>
          </c:dLbls>
          <c:cat>
            <c:strRef>
              <c:f>Лист1!$A$2:$A$3</c:f>
              <c:strCache>
                <c:ptCount val="2"/>
                <c:pt idx="0">
                  <c:v>2020 год</c:v>
                </c:pt>
                <c:pt idx="1">
                  <c:v>2021 год</c:v>
                </c:pt>
              </c:strCache>
            </c:strRef>
          </c:cat>
          <c:val>
            <c:numRef>
              <c:f>Лист1!$B$2:$B$3</c:f>
              <c:numCache>
                <c:formatCode>#,##0</c:formatCode>
                <c:ptCount val="2"/>
                <c:pt idx="0">
                  <c:v>4377</c:v>
                </c:pt>
                <c:pt idx="1">
                  <c:v>3384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Субсидии</c:v>
                </c:pt>
              </c:strCache>
            </c:strRef>
          </c:tx>
          <c:spPr>
            <a:solidFill>
              <a:schemeClr val="accent2"/>
            </a:solidFill>
          </c:spPr>
          <c:dLbls>
            <c:delete val="1"/>
          </c:dLbls>
          <c:cat>
            <c:strRef>
              <c:f>Лист1!$A$2:$A$3</c:f>
              <c:strCache>
                <c:ptCount val="2"/>
                <c:pt idx="0">
                  <c:v>2020 год</c:v>
                </c:pt>
                <c:pt idx="1">
                  <c:v>2021 год</c:v>
                </c:pt>
              </c:strCache>
            </c:strRef>
          </c:cat>
          <c:val>
            <c:numRef>
              <c:f>Лист1!$C$2:$C$3</c:f>
              <c:numCache>
                <c:formatCode>#,##0</c:formatCode>
                <c:ptCount val="2"/>
                <c:pt idx="0">
                  <c:v>1830</c:v>
                </c:pt>
                <c:pt idx="1">
                  <c:v>1777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Субвенции</c:v>
                </c:pt>
              </c:strCache>
            </c:strRef>
          </c:tx>
          <c:spPr>
            <a:solidFill>
              <a:schemeClr val="tx1">
                <a:lumMod val="25000"/>
                <a:lumOff val="75000"/>
              </a:schemeClr>
            </a:solidFill>
            <a:effectLst/>
          </c:spPr>
          <c:invertIfNegative val="1"/>
          <c:dLbls>
            <c:delete val="1"/>
          </c:dLbls>
          <c:cat>
            <c:strRef>
              <c:f>Лист1!$A$2:$A$3</c:f>
              <c:strCache>
                <c:ptCount val="2"/>
                <c:pt idx="0">
                  <c:v>2020 год</c:v>
                </c:pt>
                <c:pt idx="1">
                  <c:v>2021 год</c:v>
                </c:pt>
              </c:strCache>
            </c:strRef>
          </c:cat>
          <c:val>
            <c:numRef>
              <c:f>Лист1!$D$2:$D$3</c:f>
              <c:numCache>
                <c:formatCode>#,##0</c:formatCode>
                <c:ptCount val="2"/>
                <c:pt idx="0">
                  <c:v>7343</c:v>
                </c:pt>
                <c:pt idx="1">
                  <c:v>8665</c:v>
                </c:pt>
              </c:numCache>
            </c:numRef>
          </c:val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Иные МБТ</c:v>
                </c:pt>
              </c:strCache>
            </c:strRef>
          </c:tx>
          <c:spPr>
            <a:solidFill>
              <a:schemeClr val="accent4"/>
            </a:solidFill>
          </c:spPr>
          <c:dLbls>
            <c:delete val="1"/>
          </c:dLbls>
          <c:cat>
            <c:strRef>
              <c:f>Лист1!$A$2:$A$3</c:f>
              <c:strCache>
                <c:ptCount val="2"/>
                <c:pt idx="0">
                  <c:v>2020 год</c:v>
                </c:pt>
                <c:pt idx="1">
                  <c:v>2021 год</c:v>
                </c:pt>
              </c:strCache>
            </c:strRef>
          </c:cat>
          <c:val>
            <c:numRef>
              <c:f>Лист1!$E$2:$E$3</c:f>
              <c:numCache>
                <c:formatCode>#,##0</c:formatCode>
                <c:ptCount val="2"/>
                <c:pt idx="0">
                  <c:v>945</c:v>
                </c:pt>
                <c:pt idx="1">
                  <c:v>2596</c:v>
                </c:pt>
              </c:numCache>
            </c:numRef>
          </c:val>
        </c:ser>
        <c:dLbls>
          <c:showVal val="1"/>
        </c:dLbls>
        <c:gapWidth val="93"/>
        <c:gapDepth val="109"/>
        <c:shape val="cylinder"/>
        <c:axId val="237990272"/>
        <c:axId val="237991808"/>
        <c:axId val="0"/>
      </c:bar3DChart>
      <c:catAx>
        <c:axId val="237990272"/>
        <c:scaling>
          <c:orientation val="minMax"/>
        </c:scaling>
        <c:axPos val="b"/>
        <c:majorTickMark val="none"/>
        <c:tickLblPos val="nextTo"/>
        <c:txPr>
          <a:bodyPr/>
          <a:lstStyle/>
          <a:p>
            <a:pPr>
              <a:defRPr sz="2000" b="0">
                <a:latin typeface="Tahoma" pitchFamily="34" charset="0"/>
                <a:ea typeface="Tahoma" pitchFamily="34" charset="0"/>
                <a:cs typeface="Tahoma" pitchFamily="34" charset="0"/>
              </a:defRPr>
            </a:pPr>
            <a:endParaRPr lang="ru-RU"/>
          </a:p>
        </c:txPr>
        <c:crossAx val="237991808"/>
        <c:crosses val="autoZero"/>
        <c:auto val="1"/>
        <c:lblAlgn val="ctr"/>
        <c:lblOffset val="100"/>
      </c:catAx>
      <c:valAx>
        <c:axId val="237991808"/>
        <c:scaling>
          <c:orientation val="minMax"/>
        </c:scaling>
        <c:delete val="1"/>
        <c:axPos val="l"/>
        <c:numFmt formatCode="0%" sourceLinked="1"/>
        <c:majorTickMark val="none"/>
        <c:tickLblPos val="none"/>
        <c:crossAx val="237990272"/>
        <c:crosses val="autoZero"/>
        <c:crossBetween val="between"/>
      </c:valAx>
    </c:plotArea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plotArea>
      <c:layout>
        <c:manualLayout>
          <c:layoutTarget val="inner"/>
          <c:xMode val="edge"/>
          <c:yMode val="edge"/>
          <c:x val="5.3705722426542583E-2"/>
          <c:y val="0.10775756203721699"/>
          <c:w val="0.82253761285142468"/>
          <c:h val="0.78762254815963806"/>
        </c:manualLayout>
      </c:layout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dLbls>
            <c:dLbl>
              <c:idx val="0"/>
              <c:layout>
                <c:manualLayout>
                  <c:x val="6.1654042096125385E-3"/>
                  <c:y val="-2.8921768140459359E-3"/>
                </c:manualLayout>
              </c:layout>
              <c:showPercent val="1"/>
            </c:dLbl>
            <c:dLbl>
              <c:idx val="1"/>
              <c:layout>
                <c:manualLayout>
                  <c:x val="-5.8081692005816617E-3"/>
                  <c:y val="1.660648287132329E-2"/>
                </c:manualLayout>
              </c:layout>
              <c:showPercent val="1"/>
            </c:dLbl>
            <c:dLbl>
              <c:idx val="2"/>
              <c:layout>
                <c:manualLayout>
                  <c:x val="1.2230598598662681E-2"/>
                  <c:y val="-2.1294760021894163E-2"/>
                </c:manualLayout>
              </c:layout>
              <c:showPercent val="1"/>
            </c:dLbl>
            <c:dLbl>
              <c:idx val="3"/>
              <c:layout>
                <c:manualLayout>
                  <c:x val="-5.9065788447267833E-4"/>
                  <c:y val="-1.7281518103575463E-2"/>
                </c:manualLayout>
              </c:layout>
              <c:showPercent val="1"/>
            </c:dLbl>
            <c:txPr>
              <a:bodyPr/>
              <a:lstStyle/>
              <a:p>
                <a:pPr>
                  <a:defRPr sz="2000" b="1"/>
                </a:pPr>
                <a:endParaRPr lang="ru-RU"/>
              </a:p>
            </c:txPr>
            <c:showPercent val="1"/>
            <c:showLeaderLines val="1"/>
          </c:dLbls>
          <c:cat>
            <c:strRef>
              <c:f>Лист1!$A$2:$A$5</c:f>
              <c:strCache>
                <c:ptCount val="4"/>
                <c:pt idx="0">
                  <c:v>Дотации</c:v>
                </c:pt>
                <c:pt idx="1">
                  <c:v>субсидии</c:v>
                </c:pt>
                <c:pt idx="2">
                  <c:v>субвенции</c:v>
                </c:pt>
                <c:pt idx="3">
                  <c:v>Иные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 formatCode="#,##0">
                  <c:v>3384</c:v>
                </c:pt>
                <c:pt idx="1">
                  <c:v>1777</c:v>
                </c:pt>
                <c:pt idx="2">
                  <c:v>8665</c:v>
                </c:pt>
                <c:pt idx="3">
                  <c:v>2596</c:v>
                </c:pt>
              </c:numCache>
            </c:numRef>
          </c:val>
        </c:ser>
        <c:firstSliceAng val="80"/>
        <c:holeSize val="50"/>
      </c:doughnutChart>
    </c:plotArea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plotArea>
      <c:layout>
        <c:manualLayout>
          <c:layoutTarget val="inner"/>
          <c:xMode val="edge"/>
          <c:yMode val="edge"/>
          <c:x val="0"/>
          <c:y val="4.5760916079244034E-2"/>
          <c:w val="1"/>
          <c:h val="0.95423902785662951"/>
        </c:manualLayout>
      </c:layout>
      <c:barChart>
        <c:barDir val="bar"/>
        <c:grouping val="stacked"/>
        <c:ser>
          <c:idx val="0"/>
          <c:order val="0"/>
          <c:tx>
            <c:strRef>
              <c:f>Лист1!$B$1</c:f>
              <c:strCache>
                <c:ptCount val="1"/>
                <c:pt idx="0">
                  <c:v>мест бюджет</c:v>
                </c:pt>
              </c:strCache>
            </c:strRef>
          </c:tx>
          <c:dPt>
            <c:idx val="0"/>
            <c:explosion val="13"/>
            <c:spPr>
              <a:solidFill>
                <a:schemeClr val="accent6">
                  <a:lumMod val="90000"/>
                </a:schemeClr>
              </a:solidFill>
            </c:spPr>
          </c:dPt>
          <c:dPt>
            <c:idx val="1"/>
            <c:spPr>
              <a:solidFill>
                <a:schemeClr val="accent6">
                  <a:lumMod val="90000"/>
                </a:schemeClr>
              </a:solidFill>
            </c:spPr>
          </c:dPt>
          <c:dPt>
            <c:idx val="2"/>
            <c:spPr>
              <a:solidFill>
                <a:schemeClr val="accent5">
                  <a:lumMod val="40000"/>
                  <a:lumOff val="60000"/>
                </a:schemeClr>
              </a:solidFill>
            </c:spPr>
          </c:dPt>
          <c:dLbls>
            <c:dLbl>
              <c:idx val="0"/>
              <c:layout>
                <c:manualLayout>
                  <c:x val="-4.5489928800855804E-2"/>
                  <c:y val="-0.17757325867902896"/>
                </c:manualLayout>
              </c:layout>
              <c:showVal val="1"/>
            </c:dLbl>
            <c:dLbl>
              <c:idx val="1"/>
              <c:layout>
                <c:manualLayout>
                  <c:x val="-6.8234950321449439E-2"/>
                  <c:y val="-0.17264066816016704"/>
                </c:manualLayout>
              </c:layout>
              <c:showVal val="1"/>
            </c:dLbl>
            <c:showVal val="1"/>
          </c:dLbls>
          <c:cat>
            <c:numRef>
              <c:f>Лист1!$A$2:$A$3</c:f>
              <c:numCache>
                <c:formatCode>General</c:formatCode>
                <c:ptCount val="2"/>
                <c:pt idx="0">
                  <c:v>2020</c:v>
                </c:pt>
                <c:pt idx="1">
                  <c:v>2021</c:v>
                </c:pt>
              </c:numCache>
            </c:numRef>
          </c:cat>
          <c:val>
            <c:numRef>
              <c:f>Лист1!$B$2:$B$3</c:f>
              <c:numCache>
                <c:formatCode>#,##0</c:formatCode>
                <c:ptCount val="2"/>
                <c:pt idx="0">
                  <c:v>10829</c:v>
                </c:pt>
                <c:pt idx="1">
                  <c:v>12076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мбт</c:v>
                </c:pt>
              </c:strCache>
            </c:strRef>
          </c:tx>
          <c:dPt>
            <c:idx val="0"/>
            <c:spPr>
              <a:solidFill>
                <a:schemeClr val="bg2">
                  <a:lumMod val="75000"/>
                </a:schemeClr>
              </a:solidFill>
            </c:spPr>
          </c:dPt>
          <c:dPt>
            <c:idx val="1"/>
            <c:spPr>
              <a:solidFill>
                <a:schemeClr val="bg2">
                  <a:lumMod val="75000"/>
                </a:schemeClr>
              </a:solidFill>
            </c:spPr>
          </c:dPt>
          <c:dLbls>
            <c:dLbl>
              <c:idx val="0"/>
              <c:layout>
                <c:manualLayout>
                  <c:x val="3.4985873040606956E-2"/>
                  <c:y val="-0.187438439716753"/>
                </c:manualLayout>
              </c:layout>
              <c:showVal val="1"/>
            </c:dLbl>
            <c:dLbl>
              <c:idx val="1"/>
              <c:layout>
                <c:manualLayout>
                  <c:x val="-4.8436415430852864E-2"/>
                  <c:y val="-0.17264066816016704"/>
                </c:manualLayout>
              </c:layout>
              <c:showVal val="1"/>
            </c:dLbl>
            <c:showVal val="1"/>
          </c:dLbls>
          <c:cat>
            <c:numRef>
              <c:f>Лист1!$A$2:$A$3</c:f>
              <c:numCache>
                <c:formatCode>General</c:formatCode>
                <c:ptCount val="2"/>
                <c:pt idx="0">
                  <c:v>2020</c:v>
                </c:pt>
                <c:pt idx="1">
                  <c:v>2021</c:v>
                </c:pt>
              </c:numCache>
            </c:numRef>
          </c:cat>
          <c:val>
            <c:numRef>
              <c:f>Лист1!$C$2:$C$3</c:f>
              <c:numCache>
                <c:formatCode>#,##0</c:formatCode>
                <c:ptCount val="2"/>
                <c:pt idx="0">
                  <c:v>10117</c:v>
                </c:pt>
                <c:pt idx="1">
                  <c:v>13034</c:v>
                </c:pt>
              </c:numCache>
            </c:numRef>
          </c:val>
        </c:ser>
        <c:gapWidth val="100"/>
        <c:overlap val="100"/>
        <c:axId val="245829632"/>
        <c:axId val="245831168"/>
      </c:barChart>
      <c:catAx>
        <c:axId val="245829632"/>
        <c:scaling>
          <c:orientation val="minMax"/>
        </c:scaling>
        <c:axPos val="l"/>
        <c:numFmt formatCode="General" sourceLinked="1"/>
        <c:tickLblPos val="nextTo"/>
        <c:txPr>
          <a:bodyPr/>
          <a:lstStyle/>
          <a:p>
            <a:pPr>
              <a:defRPr sz="1400"/>
            </a:pPr>
            <a:endParaRPr lang="ru-RU"/>
          </a:p>
        </c:txPr>
        <c:crossAx val="245831168"/>
        <c:crosses val="autoZero"/>
        <c:auto val="1"/>
        <c:lblAlgn val="ctr"/>
        <c:lblOffset val="100"/>
      </c:catAx>
      <c:valAx>
        <c:axId val="245831168"/>
        <c:scaling>
          <c:orientation val="minMax"/>
        </c:scaling>
        <c:delete val="1"/>
        <c:axPos val="b"/>
        <c:numFmt formatCode="#,##0" sourceLinked="1"/>
        <c:tickLblPos val="none"/>
        <c:crossAx val="245829632"/>
        <c:crosses val="autoZero"/>
        <c:crossBetween val="between"/>
      </c:valAx>
    </c:plotArea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plotArea>
      <c:layout>
        <c:manualLayout>
          <c:layoutTarget val="inner"/>
          <c:xMode val="edge"/>
          <c:yMode val="edge"/>
          <c:x val="0.13666259304521719"/>
          <c:y val="5.1137461433707329E-2"/>
          <c:w val="0.84163421770678604"/>
          <c:h val="0.92604305086216077"/>
        </c:manualLayout>
      </c:layout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исполнение</c:v>
                </c:pt>
              </c:strCache>
            </c:strRef>
          </c:tx>
          <c:spPr>
            <a:solidFill>
              <a:schemeClr val="accent6"/>
            </a:solidFill>
            <a:effectLst>
              <a:innerShdw blurRad="63500" dist="50800" dir="5400000">
                <a:prstClr val="black">
                  <a:alpha val="50000"/>
                </a:prstClr>
              </a:innerShdw>
            </a:effectLst>
          </c:spPr>
          <c:dPt>
            <c:idx val="0"/>
            <c:spPr>
              <a:solidFill>
                <a:schemeClr val="accent1">
                  <a:lumMod val="40000"/>
                  <a:lumOff val="60000"/>
                </a:schemeClr>
              </a:solidFill>
              <a:effectLst>
                <a:innerShdw blurRad="63500" dist="50800" dir="5400000">
                  <a:prstClr val="black">
                    <a:alpha val="50000"/>
                  </a:prstClr>
                </a:innerShdw>
              </a:effectLst>
            </c:spPr>
          </c:dPt>
          <c:dPt>
            <c:idx val="1"/>
            <c:spPr>
              <a:solidFill>
                <a:schemeClr val="accent4"/>
              </a:solidFill>
              <a:effectLst>
                <a:innerShdw blurRad="63500" dist="50800" dir="5400000">
                  <a:prstClr val="black">
                    <a:alpha val="50000"/>
                  </a:prstClr>
                </a:innerShdw>
              </a:effectLst>
            </c:spPr>
          </c:dPt>
          <c:dPt>
            <c:idx val="2"/>
            <c:spPr>
              <a:solidFill>
                <a:schemeClr val="accent6">
                  <a:lumMod val="50000"/>
                </a:schemeClr>
              </a:solidFill>
              <a:effectLst>
                <a:innerShdw blurRad="63500" dist="50800" dir="5400000">
                  <a:prstClr val="black">
                    <a:alpha val="50000"/>
                  </a:prstClr>
                </a:innerShdw>
              </a:effectLst>
            </c:spPr>
          </c:dPt>
          <c:dLbls>
            <c:dLbl>
              <c:idx val="0"/>
              <c:layout>
                <c:manualLayout>
                  <c:x val="7.9807386281439296E-2"/>
                  <c:y val="7.6260503408296987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52%</a:t>
                    </a:r>
                    <a:endParaRPr lang="ru-RU" dirty="0"/>
                  </a:p>
                </c:rich>
              </c:tx>
              <c:showPercent val="1"/>
            </c:dLbl>
            <c:dLbl>
              <c:idx val="1"/>
              <c:layout>
                <c:manualLayout>
                  <c:x val="-2.8895364457395604E-2"/>
                  <c:y val="-4.2425650031156184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47%</a:t>
                    </a:r>
                    <a:endParaRPr lang="ru-RU" dirty="0"/>
                  </a:p>
                </c:rich>
              </c:tx>
              <c:showPercent val="1"/>
            </c:dLbl>
            <c:dLbl>
              <c:idx val="2"/>
              <c:delete val="1"/>
            </c:dLbl>
            <c:showPercent val="1"/>
            <c:showLeaderLines val="1"/>
          </c:dLbls>
          <c:cat>
            <c:strRef>
              <c:f>Лист1!$A$2:$A$4</c:f>
              <c:strCache>
                <c:ptCount val="3"/>
                <c:pt idx="0">
                  <c:v>Муниципальные программы социальной направленности</c:v>
                </c:pt>
                <c:pt idx="1">
                  <c:v>Муниципальные программы, направленные на обеспечение безопасных условий жизнедеятельности</c:v>
                </c:pt>
                <c:pt idx="2">
                  <c:v>Муниципальные программы общего характера</c:v>
                </c:pt>
              </c:strCache>
            </c:strRef>
          </c:cat>
          <c:val>
            <c:numRef>
              <c:f>Лист1!$B$2:$B$4</c:f>
              <c:numCache>
                <c:formatCode>#,##0</c:formatCode>
                <c:ptCount val="3"/>
                <c:pt idx="0">
                  <c:v>13000</c:v>
                </c:pt>
                <c:pt idx="1">
                  <c:v>7114</c:v>
                </c:pt>
                <c:pt idx="2">
                  <c:v>270</c:v>
                </c:pt>
              </c:numCache>
            </c:numRef>
          </c:val>
        </c:ser>
        <c:firstSliceAng val="270"/>
        <c:holeSize val="50"/>
      </c:doughnutChart>
    </c:plotArea>
    <c:plotVisOnly val="1"/>
    <c:dispBlanksAs val="zero"/>
  </c:chart>
  <c:txPr>
    <a:bodyPr/>
    <a:lstStyle/>
    <a:p>
      <a:pPr>
        <a:defRPr sz="1800"/>
      </a:pPr>
      <a:endParaRPr lang="ru-RU"/>
    </a:p>
  </c:txPr>
  <c:externalData r:id="rId1"/>
</c:chartSpace>
</file>

<file path=ppt/charts/chart1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plotArea>
      <c:layout>
        <c:manualLayout>
          <c:layoutTarget val="inner"/>
          <c:xMode val="edge"/>
          <c:yMode val="edge"/>
          <c:x val="3.5405131774231893E-2"/>
          <c:y val="9.5025357611391567E-2"/>
          <c:w val="0.88403194374547989"/>
          <c:h val="0.82647619941908179"/>
        </c:manualLayout>
      </c:layout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dLbls>
            <c:dLbl>
              <c:idx val="0"/>
              <c:tx>
                <c:rich>
                  <a:bodyPr/>
                  <a:lstStyle/>
                  <a:p>
                    <a:r>
                      <a:rPr lang="en-US" smtClean="0"/>
                      <a:t>4</a:t>
                    </a:r>
                    <a:r>
                      <a:rPr lang="ru-RU" smtClean="0"/>
                      <a:t> </a:t>
                    </a:r>
                    <a:r>
                      <a:rPr lang="en-US" smtClean="0"/>
                      <a:t>044</a:t>
                    </a:r>
                    <a:endParaRPr lang="en-US"/>
                  </a:p>
                </c:rich>
              </c:tx>
              <c:showVal val="1"/>
            </c:dLbl>
            <c:dLbl>
              <c:idx val="1"/>
              <c:tx>
                <c:rich>
                  <a:bodyPr/>
                  <a:lstStyle/>
                  <a:p>
                    <a:r>
                      <a:rPr lang="en-US" smtClean="0"/>
                      <a:t>5</a:t>
                    </a:r>
                    <a:r>
                      <a:rPr lang="ru-RU" smtClean="0"/>
                      <a:t> </a:t>
                    </a:r>
                    <a:r>
                      <a:rPr lang="en-US" smtClean="0"/>
                      <a:t>437</a:t>
                    </a:r>
                    <a:endParaRPr lang="en-US"/>
                  </a:p>
                </c:rich>
              </c:tx>
              <c:showVal val="1"/>
            </c:dLbl>
            <c:dLbl>
              <c:idx val="2"/>
              <c:layout>
                <c:manualLayout>
                  <c:x val="-3.8000781817166492E-3"/>
                  <c:y val="-1.3684967461259124E-2"/>
                </c:manualLayout>
              </c:layout>
              <c:showVal val="1"/>
            </c:dLbl>
            <c:dLbl>
              <c:idx val="3"/>
              <c:layout>
                <c:manualLayout>
                  <c:x val="0.12695692695284252"/>
                  <c:y val="0.12523035699721694"/>
                </c:manualLayout>
              </c:layout>
              <c:tx>
                <c:rich>
                  <a:bodyPr/>
                  <a:lstStyle/>
                  <a:p>
                    <a:r>
                      <a:rPr lang="en-US" smtClean="0"/>
                      <a:t>1</a:t>
                    </a:r>
                    <a:r>
                      <a:rPr lang="ru-RU" smtClean="0"/>
                      <a:t> </a:t>
                    </a:r>
                    <a:r>
                      <a:rPr lang="en-US" smtClean="0"/>
                      <a:t>155</a:t>
                    </a:r>
                    <a:endParaRPr lang="en-US"/>
                  </a:p>
                </c:rich>
              </c:tx>
              <c:showVal val="1"/>
            </c:dLbl>
            <c:txPr>
              <a:bodyPr/>
              <a:lstStyle/>
              <a:p>
                <a:pPr>
                  <a:defRPr sz="1600"/>
                </a:pPr>
                <a:endParaRPr lang="ru-RU"/>
              </a:p>
            </c:txPr>
            <c:showVal val="1"/>
            <c:showLeaderLines val="1"/>
          </c:dLbls>
          <c:cat>
            <c:strRef>
              <c:f>Лист1!$A$2:$A$5</c:f>
              <c:strCache>
                <c:ptCount val="4"/>
                <c:pt idx="0">
                  <c:v>Кв. 1</c:v>
                </c:pt>
                <c:pt idx="1">
                  <c:v>Кв. 2</c:v>
                </c:pt>
                <c:pt idx="2">
                  <c:v>Кв. 3</c:v>
                </c:pt>
                <c:pt idx="3">
                  <c:v>Кв. 4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4044</c:v>
                </c:pt>
                <c:pt idx="1">
                  <c:v>5437</c:v>
                </c:pt>
                <c:pt idx="2">
                  <c:v>455</c:v>
                </c:pt>
                <c:pt idx="3">
                  <c:v>1155</c:v>
                </c:pt>
              </c:numCache>
            </c:numRef>
          </c:val>
        </c:ser>
        <c:firstSliceAng val="0"/>
      </c:pieChart>
    </c:plotArea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1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plotArea>
      <c:layout>
        <c:manualLayout>
          <c:layoutTarget val="inner"/>
          <c:xMode val="edge"/>
          <c:yMode val="edge"/>
          <c:x val="9.3750337458020951E-3"/>
          <c:y val="0"/>
          <c:w val="0.99062487814012945"/>
          <c:h val="1"/>
        </c:manualLayout>
      </c:layout>
      <c:barChart>
        <c:barDir val="col"/>
        <c:grouping val="stacked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dLbls>
            <c:dLbl>
              <c:idx val="0"/>
              <c:tx>
                <c:rich>
                  <a:bodyPr/>
                  <a:lstStyle/>
                  <a:p>
                    <a:r>
                      <a:rPr lang="ru-RU" dirty="0" smtClean="0"/>
                      <a:t>53</a:t>
                    </a:r>
                    <a:endParaRPr lang="en-US" dirty="0"/>
                  </a:p>
                </c:rich>
              </c:tx>
              <c:showVal val="1"/>
            </c:dLbl>
            <c:showVal val="1"/>
          </c:dLbls>
          <c:cat>
            <c:strRef>
              <c:f>Лист1!$A$2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Лист1!$B$2</c:f>
              <c:numCache>
                <c:formatCode>General</c:formatCode>
                <c:ptCount val="1"/>
                <c:pt idx="0">
                  <c:v>1000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Ряд 2</c:v>
                </c:pt>
              </c:strCache>
            </c:strRef>
          </c:tx>
          <c:dLbls>
            <c:dLbl>
              <c:idx val="0"/>
              <c:tx>
                <c:rich>
                  <a:bodyPr/>
                  <a:lstStyle/>
                  <a:p>
                    <a:r>
                      <a:rPr lang="ru-RU" dirty="0" smtClean="0"/>
                      <a:t>940</a:t>
                    </a:r>
                    <a:endParaRPr lang="en-US" dirty="0"/>
                  </a:p>
                </c:rich>
              </c:tx>
              <c:showVal val="1"/>
            </c:dLbl>
            <c:showVal val="1"/>
          </c:dLbls>
          <c:cat>
            <c:strRef>
              <c:f>Лист1!$A$2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Лист1!$C$2</c:f>
              <c:numCache>
                <c:formatCode>General</c:formatCode>
                <c:ptCount val="1"/>
                <c:pt idx="0">
                  <c:v>1100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Ряд 3</c:v>
                </c:pt>
              </c:strCache>
            </c:strRef>
          </c:tx>
          <c:dLbls>
            <c:dLbl>
              <c:idx val="0"/>
              <c:tx>
                <c:rich>
                  <a:bodyPr/>
                  <a:lstStyle/>
                  <a:p>
                    <a:r>
                      <a:rPr lang="ru-RU" dirty="0" smtClean="0"/>
                      <a:t>920</a:t>
                    </a:r>
                    <a:endParaRPr lang="en-US" dirty="0"/>
                  </a:p>
                </c:rich>
              </c:tx>
              <c:showVal val="1"/>
            </c:dLbl>
            <c:showVal val="1"/>
          </c:dLbls>
          <c:cat>
            <c:strRef>
              <c:f>Лист1!$A$2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Лист1!$D$2</c:f>
              <c:numCache>
                <c:formatCode>General</c:formatCode>
                <c:ptCount val="1"/>
                <c:pt idx="0">
                  <c:v>1300</c:v>
                </c:pt>
              </c:numCache>
            </c:numRef>
          </c:val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Ряд 4</c:v>
                </c:pt>
              </c:strCache>
            </c:strRef>
          </c:tx>
          <c:dLbls>
            <c:dLbl>
              <c:idx val="0"/>
              <c:tx>
                <c:rich>
                  <a:bodyPr/>
                  <a:lstStyle/>
                  <a:p>
                    <a:r>
                      <a:rPr lang="ru-RU" dirty="0" smtClean="0"/>
                      <a:t>4 488</a:t>
                    </a:r>
                    <a:endParaRPr lang="en-US" dirty="0"/>
                  </a:p>
                </c:rich>
              </c:tx>
              <c:showVal val="1"/>
            </c:dLbl>
            <c:showVal val="1"/>
          </c:dLbls>
          <c:cat>
            <c:strRef>
              <c:f>Лист1!$A$2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Лист1!$E$2</c:f>
              <c:numCache>
                <c:formatCode>General</c:formatCode>
                <c:ptCount val="1"/>
                <c:pt idx="0">
                  <c:v>3000</c:v>
                </c:pt>
              </c:numCache>
            </c:numRef>
          </c:val>
        </c:ser>
        <c:ser>
          <c:idx val="4"/>
          <c:order val="4"/>
          <c:tx>
            <c:strRef>
              <c:f>Лист1!$F$1</c:f>
              <c:strCache>
                <c:ptCount val="1"/>
                <c:pt idx="0">
                  <c:v>Ряд 5</c:v>
                </c:pt>
              </c:strCache>
            </c:strRef>
          </c:tx>
          <c:spPr>
            <a:solidFill>
              <a:schemeClr val="accent1"/>
            </a:solidFill>
          </c:spPr>
          <c:dLbls>
            <c:dLbl>
              <c:idx val="0"/>
              <c:tx>
                <c:rich>
                  <a:bodyPr/>
                  <a:lstStyle/>
                  <a:p>
                    <a:r>
                      <a:rPr lang="en-US" dirty="0" smtClean="0"/>
                      <a:t>4</a:t>
                    </a:r>
                    <a:r>
                      <a:rPr lang="ru-RU" dirty="0" smtClean="0"/>
                      <a:t> 690</a:t>
                    </a:r>
                    <a:endParaRPr lang="en-US" dirty="0"/>
                  </a:p>
                </c:rich>
              </c:tx>
              <c:showVal val="1"/>
            </c:dLbl>
            <c:showVal val="1"/>
          </c:dLbls>
          <c:cat>
            <c:strRef>
              <c:f>Лист1!$A$2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Лист1!$F$2</c:f>
              <c:numCache>
                <c:formatCode>General</c:formatCode>
                <c:ptCount val="1"/>
                <c:pt idx="0">
                  <c:v>4000</c:v>
                </c:pt>
              </c:numCache>
            </c:numRef>
          </c:val>
        </c:ser>
        <c:overlap val="100"/>
        <c:axId val="293435648"/>
        <c:axId val="293462016"/>
      </c:barChart>
      <c:catAx>
        <c:axId val="293435648"/>
        <c:scaling>
          <c:orientation val="minMax"/>
        </c:scaling>
        <c:delete val="1"/>
        <c:axPos val="b"/>
        <c:tickLblPos val="none"/>
        <c:crossAx val="293462016"/>
        <c:crosses val="autoZero"/>
        <c:auto val="1"/>
        <c:lblAlgn val="ctr"/>
        <c:lblOffset val="100"/>
      </c:catAx>
      <c:valAx>
        <c:axId val="293462016"/>
        <c:scaling>
          <c:orientation val="minMax"/>
        </c:scaling>
        <c:delete val="1"/>
        <c:axPos val="l"/>
        <c:numFmt formatCode="General" sourceLinked="1"/>
        <c:tickLblPos val="none"/>
        <c:crossAx val="293435648"/>
        <c:crosses val="autoZero"/>
        <c:crossBetween val="between"/>
      </c:valAx>
    </c:plotArea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plotArea>
      <c:layout/>
      <c:barChart>
        <c:barDir val="col"/>
        <c:grouping val="stacked"/>
        <c:ser>
          <c:idx val="0"/>
          <c:order val="0"/>
          <c:tx>
            <c:strRef>
              <c:f>Лист1!$B$1</c:f>
              <c:strCache>
                <c:ptCount val="1"/>
                <c:pt idx="0">
                  <c:v>Из городского бюджета</c:v>
                </c:pt>
              </c:strCache>
            </c:strRef>
          </c:tx>
          <c:spPr>
            <a:solidFill>
              <a:schemeClr val="accent4">
                <a:lumMod val="90000"/>
              </a:schemeClr>
            </a:solidFill>
          </c:spPr>
          <c:dLbls>
            <c:txPr>
              <a:bodyPr/>
              <a:lstStyle/>
              <a:p>
                <a:pPr>
                  <a:defRPr sz="1200"/>
                </a:pPr>
                <a:endParaRPr lang="ru-RU"/>
              </a:p>
            </c:txPr>
            <c:showVal val="1"/>
          </c:dLbls>
          <c:cat>
            <c:numRef>
              <c:f>Лист1!$A$2:$A$4</c:f>
              <c:numCache>
                <c:formatCode>General</c:formatCode>
                <c:ptCount val="3"/>
                <c:pt idx="0">
                  <c:v>2019</c:v>
                </c:pt>
                <c:pt idx="1">
                  <c:v>2020</c:v>
                </c:pt>
                <c:pt idx="2">
                  <c:v>2021</c:v>
                </c:pt>
              </c:numCache>
            </c:numRef>
          </c:cat>
          <c:val>
            <c:numRef>
              <c:f>Лист1!$B$2:$B$4</c:f>
              <c:numCache>
                <c:formatCode>#,##0</c:formatCode>
                <c:ptCount val="3"/>
                <c:pt idx="0">
                  <c:v>11117</c:v>
                </c:pt>
                <c:pt idx="1">
                  <c:v>10829</c:v>
                </c:pt>
                <c:pt idx="2">
                  <c:v>12086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Из вышестоящих бюджетов</c:v>
                </c:pt>
              </c:strCache>
            </c:strRef>
          </c:tx>
          <c:spPr>
            <a:solidFill>
              <a:srgbClr val="E7BFFD">
                <a:lumMod val="90000"/>
              </a:srgbClr>
            </a:solidFill>
          </c:spPr>
          <c:dPt>
            <c:idx val="0"/>
            <c:spPr>
              <a:solidFill>
                <a:schemeClr val="accent1">
                  <a:lumMod val="40000"/>
                  <a:lumOff val="60000"/>
                </a:schemeClr>
              </a:solidFill>
            </c:spPr>
          </c:dPt>
          <c:dPt>
            <c:idx val="1"/>
            <c:spPr>
              <a:solidFill>
                <a:schemeClr val="accent1">
                  <a:lumMod val="20000"/>
                  <a:lumOff val="80000"/>
                </a:schemeClr>
              </a:solidFill>
            </c:spPr>
          </c:dPt>
          <c:dPt>
            <c:idx val="2"/>
            <c:spPr>
              <a:solidFill>
                <a:schemeClr val="accent1">
                  <a:lumMod val="40000"/>
                  <a:lumOff val="60000"/>
                </a:schemeClr>
              </a:solidFill>
            </c:spPr>
          </c:dPt>
          <c:dLbls>
            <c:txPr>
              <a:bodyPr/>
              <a:lstStyle/>
              <a:p>
                <a:pPr>
                  <a:defRPr sz="1200"/>
                </a:pPr>
                <a:endParaRPr lang="ru-RU"/>
              </a:p>
            </c:txPr>
            <c:showVal val="1"/>
          </c:dLbls>
          <c:cat>
            <c:numRef>
              <c:f>Лист1!$A$2:$A$4</c:f>
              <c:numCache>
                <c:formatCode>General</c:formatCode>
                <c:ptCount val="3"/>
                <c:pt idx="0">
                  <c:v>2019</c:v>
                </c:pt>
                <c:pt idx="1">
                  <c:v>2020</c:v>
                </c:pt>
                <c:pt idx="2">
                  <c:v>2021</c:v>
                </c:pt>
              </c:numCache>
            </c:numRef>
          </c:cat>
          <c:val>
            <c:numRef>
              <c:f>Лист1!$C$2:$C$4</c:f>
              <c:numCache>
                <c:formatCode>#,##0</c:formatCode>
                <c:ptCount val="3"/>
                <c:pt idx="0">
                  <c:v>11303</c:v>
                </c:pt>
                <c:pt idx="1">
                  <c:v>10117</c:v>
                </c:pt>
                <c:pt idx="2">
                  <c:v>13034</c:v>
                </c:pt>
              </c:numCache>
            </c:numRef>
          </c:val>
        </c:ser>
        <c:overlap val="100"/>
        <c:axId val="67773184"/>
        <c:axId val="67774720"/>
      </c:barChart>
      <c:lineChart>
        <c:grouping val="standard"/>
        <c:ser>
          <c:idx val="2"/>
          <c:order val="2"/>
          <c:tx>
            <c:strRef>
              <c:f>Лист1!$D$1</c:f>
              <c:strCache>
                <c:ptCount val="1"/>
                <c:pt idx="0">
                  <c:v>всего</c:v>
                </c:pt>
              </c:strCache>
            </c:strRef>
          </c:tx>
          <c:spPr>
            <a:ln w="38100">
              <a:solidFill>
                <a:srgbClr val="FF0000"/>
              </a:solidFill>
            </a:ln>
          </c:spPr>
          <c:dLbls>
            <c:dLbl>
              <c:idx val="0"/>
              <c:layout>
                <c:manualLayout>
                  <c:x val="-4.6425186538059278E-2"/>
                  <c:y val="-5.6581185993531333E-2"/>
                </c:manualLayout>
              </c:layout>
              <c:tx>
                <c:rich>
                  <a:bodyPr/>
                  <a:lstStyle/>
                  <a:p>
                    <a:pPr algn="ctr" rtl="0">
                      <a:defRPr sz="1800" b="1" i="0" u="none" strike="noStrike" kern="1200" baseline="0">
                        <a:solidFill>
                          <a:srgbClr val="FF0000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en-US" sz="1800" b="1" i="0" u="none" strike="noStrike" kern="1200" baseline="0" dirty="0">
                        <a:solidFill>
                          <a:srgbClr val="FF0000"/>
                        </a:solidFill>
                        <a:latin typeface="+mn-lt"/>
                        <a:ea typeface="+mn-ea"/>
                        <a:cs typeface="+mn-cs"/>
                      </a:rPr>
                      <a:t>22 420</a:t>
                    </a:r>
                  </a:p>
                </c:rich>
              </c:tx>
              <c:spPr/>
              <c:showVal val="1"/>
            </c:dLbl>
            <c:dLbl>
              <c:idx val="1"/>
              <c:layout>
                <c:manualLayout>
                  <c:x val="-5.1444125623254851E-2"/>
                  <c:y val="-6.7105780155502712E-2"/>
                </c:manualLayout>
              </c:layout>
              <c:spPr/>
              <c:txPr>
                <a:bodyPr/>
                <a:lstStyle/>
                <a:p>
                  <a:pPr algn="ctr" rtl="0">
                    <a:defRPr lang="en-US" sz="1800" b="1" i="0" u="none" strike="noStrike" kern="1200" baseline="0" dirty="0">
                      <a:solidFill>
                        <a:srgbClr val="FF0000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showVal val="1"/>
            </c:dLbl>
            <c:dLbl>
              <c:idx val="2"/>
              <c:layout>
                <c:manualLayout>
                  <c:x val="-5.2698860394553806E-2"/>
                  <c:y val="-3.5106757715193788E-2"/>
                </c:manualLayout>
              </c:layout>
              <c:spPr/>
              <c:txPr>
                <a:bodyPr/>
                <a:lstStyle/>
                <a:p>
                  <a:pPr algn="ctr" rtl="0">
                    <a:defRPr lang="en-US" sz="1800" b="1" i="0" u="none" strike="noStrike" kern="1200" baseline="0" dirty="0">
                      <a:solidFill>
                        <a:srgbClr val="FF0000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showVal val="1"/>
            </c:dLbl>
            <c:txPr>
              <a:bodyPr/>
              <a:lstStyle/>
              <a:p>
                <a:pPr>
                  <a:defRPr>
                    <a:solidFill>
                      <a:srgbClr val="FF0000"/>
                    </a:solidFill>
                  </a:defRPr>
                </a:pPr>
                <a:endParaRPr lang="ru-RU"/>
              </a:p>
            </c:txPr>
            <c:showVal val="1"/>
          </c:dLbls>
          <c:cat>
            <c:numRef>
              <c:f>Лист1!$A$2:$A$4</c:f>
              <c:numCache>
                <c:formatCode>General</c:formatCode>
                <c:ptCount val="3"/>
                <c:pt idx="0">
                  <c:v>2019</c:v>
                </c:pt>
                <c:pt idx="1">
                  <c:v>2020</c:v>
                </c:pt>
                <c:pt idx="2">
                  <c:v>2021</c:v>
                </c:pt>
              </c:numCache>
            </c:numRef>
          </c:cat>
          <c:val>
            <c:numRef>
              <c:f>Лист1!$D$2:$D$4</c:f>
              <c:numCache>
                <c:formatCode>#,##0</c:formatCode>
                <c:ptCount val="3"/>
                <c:pt idx="0">
                  <c:v>22420</c:v>
                </c:pt>
                <c:pt idx="1">
                  <c:v>20946</c:v>
                </c:pt>
                <c:pt idx="2">
                  <c:v>25120</c:v>
                </c:pt>
              </c:numCache>
            </c:numRef>
          </c:val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на одного жителя</c:v>
                </c:pt>
              </c:strCache>
            </c:strRef>
          </c:tx>
          <c:spPr>
            <a:ln w="38100">
              <a:solidFill>
                <a:schemeClr val="tx1">
                  <a:lumMod val="75000"/>
                  <a:lumOff val="25000"/>
                </a:schemeClr>
              </a:solidFill>
            </a:ln>
          </c:spPr>
          <c:marker>
            <c:spPr>
              <a:ln w="22225">
                <a:solidFill>
                  <a:srgbClr val="FF0000"/>
                </a:solidFill>
              </a:ln>
            </c:spPr>
          </c:marker>
          <c:dLbls>
            <c:dLbl>
              <c:idx val="0"/>
              <c:layout>
                <c:manualLayout>
                  <c:x val="-3.3877838825070353E-2"/>
                  <c:y val="-6.5551204852313819E-2"/>
                </c:manualLayout>
              </c:layout>
              <c:tx>
                <c:rich>
                  <a:bodyPr/>
                  <a:lstStyle/>
                  <a:p>
                    <a:pPr>
                      <a:defRPr b="1" i="0"/>
                    </a:pPr>
                    <a:r>
                      <a:rPr lang="ru-RU" sz="2000" b="1" i="0" dirty="0" smtClean="0"/>
                      <a:t>40,8</a:t>
                    </a:r>
                    <a:r>
                      <a:rPr lang="ru-RU" sz="1200" b="1" i="0" dirty="0" smtClean="0"/>
                      <a:t> </a:t>
                    </a:r>
                    <a:r>
                      <a:rPr lang="ru-RU" sz="1200" b="1" i="0" dirty="0" err="1" smtClean="0"/>
                      <a:t>тыс.руб</a:t>
                    </a:r>
                    <a:r>
                      <a:rPr lang="ru-RU" sz="1200" b="1" i="0" dirty="0" smtClean="0"/>
                      <a:t>/чел</a:t>
                    </a:r>
                    <a:endParaRPr lang="en-US" sz="1200" b="1" i="0" dirty="0"/>
                  </a:p>
                </c:rich>
              </c:tx>
              <c:spPr/>
              <c:showVal val="1"/>
            </c:dLbl>
            <c:dLbl>
              <c:idx val="1"/>
              <c:layout>
                <c:manualLayout>
                  <c:x val="-5.3953595165852686E-2"/>
                  <c:y val="-8.1938602824236553E-2"/>
                </c:manualLayout>
              </c:layout>
              <c:tx>
                <c:rich>
                  <a:bodyPr/>
                  <a:lstStyle/>
                  <a:p>
                    <a:r>
                      <a:rPr lang="ru-RU" sz="2000" b="1" dirty="0" smtClean="0"/>
                      <a:t>38.5</a:t>
                    </a:r>
                    <a:r>
                      <a:rPr lang="ru-RU" sz="1200" b="1" dirty="0" smtClean="0"/>
                      <a:t> </a:t>
                    </a:r>
                    <a:r>
                      <a:rPr lang="ru-RU" sz="1200" b="1" dirty="0" err="1" smtClean="0"/>
                      <a:t>тыс.руб</a:t>
                    </a:r>
                    <a:r>
                      <a:rPr lang="ru-RU" sz="1200" b="1" dirty="0" smtClean="0"/>
                      <a:t>/чел </a:t>
                    </a:r>
                    <a:endParaRPr lang="en-US" sz="1200" b="1" dirty="0"/>
                  </a:p>
                </c:rich>
              </c:tx>
              <c:showVal val="1"/>
            </c:dLbl>
            <c:dLbl>
              <c:idx val="2"/>
              <c:layout>
                <c:manualLayout>
                  <c:x val="-5.6463064708450507E-2"/>
                  <c:y val="-5.7357021976965634E-2"/>
                </c:manualLayout>
              </c:layout>
              <c:tx>
                <c:rich>
                  <a:bodyPr/>
                  <a:lstStyle/>
                  <a:p>
                    <a:r>
                      <a:rPr lang="en-US" b="1" dirty="0" smtClean="0"/>
                      <a:t>4</a:t>
                    </a:r>
                    <a:r>
                      <a:rPr lang="ru-RU" b="1" dirty="0" smtClean="0"/>
                      <a:t>6,5 </a:t>
                    </a:r>
                    <a:r>
                      <a:rPr lang="ru-RU" sz="1200" b="1" dirty="0" smtClean="0"/>
                      <a:t>тыс. </a:t>
                    </a:r>
                    <a:r>
                      <a:rPr lang="ru-RU" sz="1200" b="1" dirty="0" err="1" smtClean="0"/>
                      <a:t>руб</a:t>
                    </a:r>
                    <a:r>
                      <a:rPr lang="ru-RU" sz="1200" b="1" dirty="0" smtClean="0"/>
                      <a:t>/чел</a:t>
                    </a:r>
                    <a:endParaRPr lang="en-US" sz="1200" b="1" dirty="0"/>
                  </a:p>
                </c:rich>
              </c:tx>
              <c:showVal val="1"/>
            </c:dLbl>
            <c:showVal val="1"/>
          </c:dLbls>
          <c:cat>
            <c:numRef>
              <c:f>Лист1!$A$2:$A$4</c:f>
              <c:numCache>
                <c:formatCode>General</c:formatCode>
                <c:ptCount val="3"/>
                <c:pt idx="0">
                  <c:v>2019</c:v>
                </c:pt>
                <c:pt idx="1">
                  <c:v>2020</c:v>
                </c:pt>
                <c:pt idx="2">
                  <c:v>2021</c:v>
                </c:pt>
              </c:numCache>
            </c:numRef>
          </c:cat>
          <c:val>
            <c:numRef>
              <c:f>Лист1!$E$2:$E$4</c:f>
              <c:numCache>
                <c:formatCode>#,##0</c:formatCode>
                <c:ptCount val="3"/>
                <c:pt idx="0">
                  <c:v>32000</c:v>
                </c:pt>
                <c:pt idx="1">
                  <c:v>31000</c:v>
                </c:pt>
                <c:pt idx="2">
                  <c:v>40000</c:v>
                </c:pt>
              </c:numCache>
            </c:numRef>
          </c:val>
        </c:ser>
        <c:marker val="1"/>
        <c:axId val="67773184"/>
        <c:axId val="67774720"/>
      </c:lineChart>
      <c:catAx>
        <c:axId val="67773184"/>
        <c:scaling>
          <c:orientation val="minMax"/>
        </c:scaling>
        <c:axPos val="b"/>
        <c:numFmt formatCode="General" sourceLinked="1"/>
        <c:tickLblPos val="nextTo"/>
        <c:crossAx val="67774720"/>
        <c:crosses val="autoZero"/>
        <c:auto val="1"/>
        <c:lblAlgn val="ctr"/>
        <c:lblOffset val="100"/>
      </c:catAx>
      <c:valAx>
        <c:axId val="67774720"/>
        <c:scaling>
          <c:orientation val="minMax"/>
          <c:max val="45000"/>
        </c:scaling>
        <c:axPos val="l"/>
        <c:numFmt formatCode="#,##0" sourceLinked="1"/>
        <c:tickLblPos val="none"/>
        <c:crossAx val="67773184"/>
        <c:crosses val="autoZero"/>
        <c:crossBetween val="between"/>
      </c:valAx>
    </c:plotArea>
    <c:legend>
      <c:legendPos val="b"/>
      <c:layout/>
      <c:txPr>
        <a:bodyPr/>
        <a:lstStyle/>
        <a:p>
          <a:pPr>
            <a:defRPr sz="1400"/>
          </a:pPr>
          <a:endParaRPr lang="ru-RU"/>
        </a:p>
      </c:txPr>
    </c:legend>
    <c:plotVisOnly val="1"/>
    <c:dispBlanksAs val="gap"/>
  </c:chart>
  <c:txPr>
    <a:bodyPr/>
    <a:lstStyle/>
    <a:p>
      <a:pPr>
        <a:defRPr sz="1800"/>
      </a:pPr>
      <a:endParaRPr lang="ru-RU"/>
    </a:p>
  </c:txPr>
  <c:externalData r:id="rId1"/>
</c:chartSpace>
</file>

<file path=ppt/charts/chart2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plotArea>
      <c:layout>
        <c:manualLayout>
          <c:layoutTarget val="inner"/>
          <c:xMode val="edge"/>
          <c:yMode val="edge"/>
          <c:x val="5.6142335608642471E-2"/>
          <c:y val="1.2622814162748713E-2"/>
          <c:w val="0.94185880331184313"/>
          <c:h val="0.94030577799047965"/>
        </c:manualLayout>
      </c:layout>
      <c:barChart>
        <c:barDir val="col"/>
        <c:grouping val="stacked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dLbls>
            <c:dLbl>
              <c:idx val="0"/>
              <c:tx>
                <c:rich>
                  <a:bodyPr/>
                  <a:lstStyle/>
                  <a:p>
                    <a:r>
                      <a:rPr lang="ru-RU" dirty="0" smtClean="0"/>
                      <a:t>110</a:t>
                    </a:r>
                    <a:endParaRPr lang="en-US" dirty="0"/>
                  </a:p>
                </c:rich>
              </c:tx>
              <c:showVal val="1"/>
            </c:dLbl>
            <c:showVal val="1"/>
          </c:dLbls>
          <c:cat>
            <c:strRef>
              <c:f>Лист1!$A$2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Лист1!$B$2</c:f>
              <c:numCache>
                <c:formatCode>General</c:formatCode>
                <c:ptCount val="1"/>
                <c:pt idx="0">
                  <c:v>200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Ряд 2</c:v>
                </c:pt>
              </c:strCache>
            </c:strRef>
          </c:tx>
          <c:dLbls>
            <c:dLbl>
              <c:idx val="0"/>
              <c:tx>
                <c:rich>
                  <a:bodyPr/>
                  <a:lstStyle/>
                  <a:p>
                    <a:r>
                      <a:rPr lang="ru-RU" dirty="0" smtClean="0"/>
                      <a:t>180</a:t>
                    </a:r>
                    <a:endParaRPr lang="en-US" dirty="0"/>
                  </a:p>
                </c:rich>
              </c:tx>
              <c:showVal val="1"/>
            </c:dLbl>
            <c:showVal val="1"/>
          </c:dLbls>
          <c:cat>
            <c:strRef>
              <c:f>Лист1!$A$2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Лист1!$C$2</c:f>
              <c:numCache>
                <c:formatCode>General</c:formatCode>
                <c:ptCount val="1"/>
                <c:pt idx="0">
                  <c:v>300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Ряд 3</c:v>
                </c:pt>
              </c:strCache>
            </c:strRef>
          </c:tx>
          <c:dLbls>
            <c:dLbl>
              <c:idx val="0"/>
              <c:tx>
                <c:rich>
                  <a:bodyPr/>
                  <a:lstStyle/>
                  <a:p>
                    <a:r>
                      <a:rPr lang="ru-RU" dirty="0" smtClean="0"/>
                      <a:t>189</a:t>
                    </a:r>
                    <a:endParaRPr lang="en-US" dirty="0"/>
                  </a:p>
                </c:rich>
              </c:tx>
              <c:showVal val="1"/>
            </c:dLbl>
            <c:showVal val="1"/>
          </c:dLbls>
          <c:cat>
            <c:strRef>
              <c:f>Лист1!$A$2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Лист1!$D$2</c:f>
              <c:numCache>
                <c:formatCode>General</c:formatCode>
                <c:ptCount val="1"/>
                <c:pt idx="0">
                  <c:v>350</c:v>
                </c:pt>
              </c:numCache>
            </c:numRef>
          </c:val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Ряд 4</c:v>
                </c:pt>
              </c:strCache>
            </c:strRef>
          </c:tx>
          <c:dLbls>
            <c:dLbl>
              <c:idx val="0"/>
              <c:tx>
                <c:rich>
                  <a:bodyPr/>
                  <a:lstStyle/>
                  <a:p>
                    <a:r>
                      <a:rPr lang="ru-RU" dirty="0" smtClean="0"/>
                      <a:t>268</a:t>
                    </a:r>
                    <a:endParaRPr lang="en-US" dirty="0"/>
                  </a:p>
                </c:rich>
              </c:tx>
              <c:showVal val="1"/>
            </c:dLbl>
            <c:showVal val="1"/>
          </c:dLbls>
          <c:cat>
            <c:strRef>
              <c:f>Лист1!$A$2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Лист1!$E$2</c:f>
              <c:numCache>
                <c:formatCode>General</c:formatCode>
                <c:ptCount val="1"/>
                <c:pt idx="0">
                  <c:v>400</c:v>
                </c:pt>
              </c:numCache>
            </c:numRef>
          </c:val>
        </c:ser>
        <c:ser>
          <c:idx val="4"/>
          <c:order val="4"/>
          <c:tx>
            <c:strRef>
              <c:f>Лист1!$F$1</c:f>
              <c:strCache>
                <c:ptCount val="1"/>
                <c:pt idx="0">
                  <c:v>Ряд 5</c:v>
                </c:pt>
              </c:strCache>
            </c:strRef>
          </c:tx>
          <c:dLbls>
            <c:dLbl>
              <c:idx val="0"/>
              <c:tx>
                <c:rich>
                  <a:bodyPr/>
                  <a:lstStyle/>
                  <a:p>
                    <a:r>
                      <a:rPr lang="ru-RU" dirty="0" smtClean="0"/>
                      <a:t>508</a:t>
                    </a:r>
                    <a:endParaRPr lang="en-US" dirty="0"/>
                  </a:p>
                </c:rich>
              </c:tx>
              <c:showVal val="1"/>
            </c:dLbl>
            <c:showVal val="1"/>
          </c:dLbls>
          <c:cat>
            <c:strRef>
              <c:f>Лист1!$A$2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Лист1!$F$2</c:f>
              <c:numCache>
                <c:formatCode>General</c:formatCode>
                <c:ptCount val="1"/>
                <c:pt idx="0">
                  <c:v>450</c:v>
                </c:pt>
              </c:numCache>
            </c:numRef>
          </c:val>
        </c:ser>
        <c:ser>
          <c:idx val="5"/>
          <c:order val="5"/>
          <c:tx>
            <c:strRef>
              <c:f>Лист1!$G$1</c:f>
              <c:strCache>
                <c:ptCount val="1"/>
                <c:pt idx="0">
                  <c:v>Ряд 6</c:v>
                </c:pt>
              </c:strCache>
            </c:strRef>
          </c:tx>
          <c:dLbls>
            <c:dLbl>
              <c:idx val="0"/>
              <c:tx>
                <c:rich>
                  <a:bodyPr/>
                  <a:lstStyle/>
                  <a:p>
                    <a:r>
                      <a:rPr lang="ru-RU" dirty="0" smtClean="0"/>
                      <a:t>1</a:t>
                    </a:r>
                    <a:r>
                      <a:rPr lang="ru-RU" baseline="0" dirty="0" smtClean="0"/>
                      <a:t> 074</a:t>
                    </a:r>
                    <a:endParaRPr lang="en-US" dirty="0"/>
                  </a:p>
                </c:rich>
              </c:tx>
              <c:showVal val="1"/>
            </c:dLbl>
            <c:showVal val="1"/>
          </c:dLbls>
          <c:cat>
            <c:strRef>
              <c:f>Лист1!$A$2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Лист1!$G$2</c:f>
              <c:numCache>
                <c:formatCode>General</c:formatCode>
                <c:ptCount val="1"/>
                <c:pt idx="0">
                  <c:v>900</c:v>
                </c:pt>
              </c:numCache>
            </c:numRef>
          </c:val>
        </c:ser>
        <c:overlap val="100"/>
        <c:axId val="299021440"/>
        <c:axId val="299022976"/>
      </c:barChart>
      <c:catAx>
        <c:axId val="299021440"/>
        <c:scaling>
          <c:orientation val="minMax"/>
        </c:scaling>
        <c:delete val="1"/>
        <c:axPos val="b"/>
        <c:tickLblPos val="none"/>
        <c:crossAx val="299022976"/>
        <c:crosses val="autoZero"/>
        <c:auto val="1"/>
        <c:lblAlgn val="ctr"/>
        <c:lblOffset val="100"/>
      </c:catAx>
      <c:valAx>
        <c:axId val="299022976"/>
        <c:scaling>
          <c:orientation val="minMax"/>
        </c:scaling>
        <c:delete val="1"/>
        <c:axPos val="l"/>
        <c:numFmt formatCode="General" sourceLinked="1"/>
        <c:tickLblPos val="none"/>
        <c:crossAx val="299021440"/>
        <c:crosses val="autoZero"/>
        <c:crossBetween val="between"/>
      </c:valAx>
    </c:plotArea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2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plotArea>
      <c:layout>
        <c:manualLayout>
          <c:layoutTarget val="inner"/>
          <c:xMode val="edge"/>
          <c:yMode val="edge"/>
          <c:x val="0.14115765778267661"/>
          <c:y val="5.888114037014963E-3"/>
          <c:w val="0.63638021680001966"/>
          <c:h val="0.76377625601332544"/>
        </c:manualLayout>
      </c:layout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dLbls>
            <c:dLbl>
              <c:idx val="0"/>
              <c:layout>
                <c:manualLayout>
                  <c:x val="-0.23861536193058916"/>
                  <c:y val="-0.14631508483255723"/>
                </c:manualLayout>
              </c:layout>
              <c:showVal val="1"/>
            </c:dLbl>
            <c:dLbl>
              <c:idx val="1"/>
              <c:layout>
                <c:manualLayout>
                  <c:x val="0.20240253234690544"/>
                  <c:y val="-9.2011092988675505E-2"/>
                </c:manualLayout>
              </c:layout>
              <c:showVal val="1"/>
            </c:dLbl>
            <c:showVal val="1"/>
            <c:showLeaderLines val="1"/>
          </c:dLbls>
          <c:cat>
            <c:strRef>
              <c:f>Лист1!$A$2:$A$4</c:f>
              <c:strCache>
                <c:ptCount val="3"/>
                <c:pt idx="0">
                  <c:v>Кв. 1</c:v>
                </c:pt>
                <c:pt idx="1">
                  <c:v>Кв. 2</c:v>
                </c:pt>
                <c:pt idx="2">
                  <c:v>Кв. 3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1455</c:v>
                </c:pt>
                <c:pt idx="1">
                  <c:v>288</c:v>
                </c:pt>
                <c:pt idx="2">
                  <c:v>586</c:v>
                </c:pt>
              </c:numCache>
            </c:numRef>
          </c:val>
        </c:ser>
        <c:firstSliceAng val="0"/>
      </c:pieChart>
    </c:plotArea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2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plotArea>
      <c:layout>
        <c:manualLayout>
          <c:layoutTarget val="inner"/>
          <c:xMode val="edge"/>
          <c:yMode val="edge"/>
          <c:x val="0"/>
          <c:y val="3.9344262295081971E-2"/>
          <c:w val="1"/>
          <c:h val="0.93180327868852653"/>
        </c:manualLayout>
      </c:layout>
      <c:barChart>
        <c:barDir val="col"/>
        <c:grouping val="stacked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dLbls>
            <c:dLbl>
              <c:idx val="0"/>
              <c:tx>
                <c:rich>
                  <a:bodyPr/>
                  <a:lstStyle/>
                  <a:p>
                    <a:r>
                      <a:rPr lang="en-US" dirty="0" smtClean="0"/>
                      <a:t>1</a:t>
                    </a:r>
                    <a:r>
                      <a:rPr lang="ru-RU" baseline="0" dirty="0" smtClean="0"/>
                      <a:t> 671</a:t>
                    </a:r>
                    <a:endParaRPr lang="en-US" dirty="0"/>
                  </a:p>
                </c:rich>
              </c:tx>
              <c:showVal val="1"/>
            </c:dLbl>
            <c:showVal val="1"/>
          </c:dLbls>
          <c:cat>
            <c:strRef>
              <c:f>Лист1!$A$2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Лист1!$B$2</c:f>
              <c:numCache>
                <c:formatCode>General</c:formatCode>
                <c:ptCount val="1"/>
                <c:pt idx="0">
                  <c:v>2000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Ряд 2</c:v>
                </c:pt>
              </c:strCache>
            </c:strRef>
          </c:tx>
          <c:dLbls>
            <c:dLbl>
              <c:idx val="0"/>
              <c:tx>
                <c:rich>
                  <a:bodyPr/>
                  <a:lstStyle/>
                  <a:p>
                    <a:r>
                      <a:rPr lang="ru-RU" smtClean="0"/>
                      <a:t>755</a:t>
                    </a:r>
                    <a:endParaRPr lang="en-US"/>
                  </a:p>
                </c:rich>
              </c:tx>
              <c:showVal val="1"/>
            </c:dLbl>
            <c:showVal val="1"/>
          </c:dLbls>
          <c:cat>
            <c:strRef>
              <c:f>Лист1!$A$2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Лист1!$C$2</c:f>
              <c:numCache>
                <c:formatCode>General</c:formatCode>
                <c:ptCount val="1"/>
                <c:pt idx="0">
                  <c:v>1500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Ряд 3</c:v>
                </c:pt>
              </c:strCache>
            </c:strRef>
          </c:tx>
          <c:dLbls>
            <c:dLbl>
              <c:idx val="0"/>
              <c:tx>
                <c:rich>
                  <a:bodyPr/>
                  <a:lstStyle/>
                  <a:p>
                    <a:r>
                      <a:rPr lang="ru-RU" dirty="0" smtClean="0"/>
                      <a:t>573</a:t>
                    </a:r>
                    <a:endParaRPr lang="en-US" dirty="0"/>
                  </a:p>
                </c:rich>
              </c:tx>
              <c:showVal val="1"/>
            </c:dLbl>
            <c:delete val="1"/>
          </c:dLbls>
          <c:cat>
            <c:strRef>
              <c:f>Лист1!$A$2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Лист1!$D$2</c:f>
              <c:numCache>
                <c:formatCode>General</c:formatCode>
                <c:ptCount val="1"/>
                <c:pt idx="0">
                  <c:v>1000</c:v>
                </c:pt>
              </c:numCache>
            </c:numRef>
          </c:val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Ряд 4</c:v>
                </c:pt>
              </c:strCache>
            </c:strRef>
          </c:tx>
          <c:dLbls>
            <c:dLbl>
              <c:idx val="0"/>
              <c:tx>
                <c:rich>
                  <a:bodyPr/>
                  <a:lstStyle/>
                  <a:p>
                    <a:r>
                      <a:rPr lang="ru-RU" smtClean="0"/>
                      <a:t>64</a:t>
                    </a:r>
                    <a:endParaRPr lang="en-US"/>
                  </a:p>
                </c:rich>
              </c:tx>
              <c:showVal val="1"/>
            </c:dLbl>
            <c:showVal val="1"/>
          </c:dLbls>
          <c:cat>
            <c:strRef>
              <c:f>Лист1!$A$2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Лист1!$E$2</c:f>
              <c:numCache>
                <c:formatCode>General</c:formatCode>
                <c:ptCount val="1"/>
                <c:pt idx="0">
                  <c:v>500</c:v>
                </c:pt>
              </c:numCache>
            </c:numRef>
          </c:val>
        </c:ser>
        <c:ser>
          <c:idx val="4"/>
          <c:order val="4"/>
          <c:tx>
            <c:strRef>
              <c:f>Лист1!$F$1</c:f>
              <c:strCache>
                <c:ptCount val="1"/>
                <c:pt idx="0">
                  <c:v>Ряд 5</c:v>
                </c:pt>
              </c:strCache>
            </c:strRef>
          </c:tx>
          <c:dLbls>
            <c:dLbl>
              <c:idx val="0"/>
              <c:tx>
                <c:rich>
                  <a:bodyPr/>
                  <a:lstStyle/>
                  <a:p>
                    <a:r>
                      <a:rPr lang="ru-RU" smtClean="0"/>
                      <a:t>63</a:t>
                    </a:r>
                    <a:endParaRPr lang="en-US"/>
                  </a:p>
                </c:rich>
              </c:tx>
              <c:showVal val="1"/>
            </c:dLbl>
            <c:showVal val="1"/>
          </c:dLbls>
          <c:cat>
            <c:strRef>
              <c:f>Лист1!$A$2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Лист1!$F$2</c:f>
              <c:numCache>
                <c:formatCode>General</c:formatCode>
                <c:ptCount val="1"/>
                <c:pt idx="0">
                  <c:v>500</c:v>
                </c:pt>
              </c:numCache>
            </c:numRef>
          </c:val>
        </c:ser>
        <c:overlap val="100"/>
        <c:axId val="299311488"/>
        <c:axId val="299313024"/>
      </c:barChart>
      <c:catAx>
        <c:axId val="299311488"/>
        <c:scaling>
          <c:orientation val="minMax"/>
        </c:scaling>
        <c:delete val="1"/>
        <c:axPos val="b"/>
        <c:tickLblPos val="none"/>
        <c:crossAx val="299313024"/>
        <c:crosses val="autoZero"/>
        <c:auto val="1"/>
        <c:lblAlgn val="ctr"/>
        <c:lblOffset val="100"/>
      </c:catAx>
      <c:valAx>
        <c:axId val="299313024"/>
        <c:scaling>
          <c:orientation val="minMax"/>
        </c:scaling>
        <c:delete val="1"/>
        <c:axPos val="l"/>
        <c:numFmt formatCode="General" sourceLinked="1"/>
        <c:tickLblPos val="none"/>
        <c:crossAx val="299311488"/>
        <c:crosses val="autoZero"/>
        <c:crossBetween val="between"/>
      </c:valAx>
    </c:plotArea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2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plotArea>
      <c:layout>
        <c:manualLayout>
          <c:layoutTarget val="inner"/>
          <c:xMode val="edge"/>
          <c:yMode val="edge"/>
          <c:x val="4.1653642624343158E-2"/>
          <c:y val="5.0691902647050618E-2"/>
          <c:w val="0.86308798421591559"/>
          <c:h val="0.8435119211804335"/>
        </c:manualLayout>
      </c:layout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dLbls>
            <c:showVal val="1"/>
            <c:showLeaderLines val="1"/>
          </c:dLbls>
          <c:cat>
            <c:strRef>
              <c:f>Лист1!$A$2:$A$4</c:f>
              <c:strCache>
                <c:ptCount val="3"/>
                <c:pt idx="0">
                  <c:v>Кв. 1</c:v>
                </c:pt>
                <c:pt idx="1">
                  <c:v>Кв. 2</c:v>
                </c:pt>
                <c:pt idx="2">
                  <c:v>Кв. 3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1671</c:v>
                </c:pt>
                <c:pt idx="1">
                  <c:v>956</c:v>
                </c:pt>
                <c:pt idx="2">
                  <c:v>499</c:v>
                </c:pt>
              </c:numCache>
            </c:numRef>
          </c:val>
        </c:ser>
        <c:firstSliceAng val="0"/>
      </c:pieChart>
    </c:plotArea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2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plotArea>
      <c:layout>
        <c:manualLayout>
          <c:layoutTarget val="inner"/>
          <c:xMode val="edge"/>
          <c:yMode val="edge"/>
          <c:x val="0"/>
          <c:y val="3.4705748279602391E-2"/>
          <c:w val="1"/>
          <c:h val="0.9652942501043984"/>
        </c:manualLayout>
      </c:layout>
      <c:barChart>
        <c:barDir val="col"/>
        <c:grouping val="stacked"/>
        <c:ser>
          <c:idx val="1"/>
          <c:order val="0"/>
          <c:tx>
            <c:strRef>
              <c:f>Лист1!$C$1</c:f>
              <c:strCache>
                <c:ptCount val="1"/>
                <c:pt idx="0">
                  <c:v>Ряд 2</c:v>
                </c:pt>
              </c:strCache>
            </c:strRef>
          </c:tx>
          <c:dLbls>
            <c:dLbl>
              <c:idx val="0"/>
              <c:tx>
                <c:rich>
                  <a:bodyPr/>
                  <a:lstStyle/>
                  <a:p>
                    <a:r>
                      <a:rPr lang="en-US" dirty="0" smtClean="0"/>
                      <a:t>3</a:t>
                    </a:r>
                    <a:r>
                      <a:rPr lang="ru-RU" dirty="0" smtClean="0"/>
                      <a:t>2</a:t>
                    </a:r>
                    <a:endParaRPr lang="en-US" dirty="0"/>
                  </a:p>
                </c:rich>
              </c:tx>
              <c:showVal val="1"/>
            </c:dLbl>
            <c:showVal val="1"/>
          </c:dLbls>
          <c:cat>
            <c:strRef>
              <c:f>Лист1!$A$2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Лист1!$C$2</c:f>
              <c:numCache>
                <c:formatCode>General</c:formatCode>
                <c:ptCount val="1"/>
                <c:pt idx="0">
                  <c:v>330</c:v>
                </c:pt>
              </c:numCache>
            </c:numRef>
          </c:val>
        </c:ser>
        <c:ser>
          <c:idx val="2"/>
          <c:order val="1"/>
          <c:tx>
            <c:strRef>
              <c:f>Лист1!$D$1</c:f>
              <c:strCache>
                <c:ptCount val="1"/>
                <c:pt idx="0">
                  <c:v>Ряд 3</c:v>
                </c:pt>
              </c:strCache>
            </c:strRef>
          </c:tx>
          <c:dLbls>
            <c:dLbl>
              <c:idx val="0"/>
              <c:layout>
                <c:manualLayout>
                  <c:x val="6.6651394575469279E-3"/>
                  <c:y val="0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216</a:t>
                    </a:r>
                    <a:endParaRPr lang="en-US" dirty="0"/>
                  </a:p>
                </c:rich>
              </c:tx>
              <c:showVal val="1"/>
            </c:dLbl>
            <c:showVal val="1"/>
          </c:dLbls>
          <c:cat>
            <c:strRef>
              <c:f>Лист1!$A$2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Лист1!$D$2</c:f>
              <c:numCache>
                <c:formatCode>General</c:formatCode>
                <c:ptCount val="1"/>
                <c:pt idx="0">
                  <c:v>406</c:v>
                </c:pt>
              </c:numCache>
            </c:numRef>
          </c:val>
        </c:ser>
        <c:ser>
          <c:idx val="3"/>
          <c:order val="2"/>
          <c:tx>
            <c:strRef>
              <c:f>Лист1!$E$1</c:f>
              <c:strCache>
                <c:ptCount val="1"/>
                <c:pt idx="0">
                  <c:v>Ряд 4</c:v>
                </c:pt>
              </c:strCache>
            </c:strRef>
          </c:tx>
          <c:dLbls>
            <c:dLbl>
              <c:idx val="0"/>
              <c:layout>
                <c:manualLayout>
                  <c:x val="9.9382327699687866E-3"/>
                  <c:y val="-2.0823449937365679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 </a:t>
                    </a:r>
                    <a:r>
                      <a:rPr lang="en-US" dirty="0" smtClean="0"/>
                      <a:t>1</a:t>
                    </a:r>
                    <a:r>
                      <a:rPr lang="ru-RU" dirty="0" smtClean="0"/>
                      <a:t> 049</a:t>
                    </a:r>
                    <a:endParaRPr lang="en-US" dirty="0"/>
                  </a:p>
                </c:rich>
              </c:tx>
              <c:showVal val="1"/>
            </c:dLbl>
            <c:showVal val="1"/>
          </c:dLbls>
          <c:cat>
            <c:strRef>
              <c:f>Лист1!$A$2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Лист1!$E$2</c:f>
              <c:numCache>
                <c:formatCode>General</c:formatCode>
                <c:ptCount val="1"/>
                <c:pt idx="0">
                  <c:v>1308</c:v>
                </c:pt>
              </c:numCache>
            </c:numRef>
          </c:val>
        </c:ser>
        <c:overlap val="100"/>
        <c:axId val="299618304"/>
        <c:axId val="299619840"/>
      </c:barChart>
      <c:catAx>
        <c:axId val="299618304"/>
        <c:scaling>
          <c:orientation val="minMax"/>
        </c:scaling>
        <c:delete val="1"/>
        <c:axPos val="b"/>
        <c:tickLblPos val="none"/>
        <c:crossAx val="299619840"/>
        <c:crosses val="autoZero"/>
        <c:auto val="1"/>
        <c:lblAlgn val="ctr"/>
        <c:lblOffset val="100"/>
      </c:catAx>
      <c:valAx>
        <c:axId val="299619840"/>
        <c:scaling>
          <c:orientation val="minMax"/>
        </c:scaling>
        <c:delete val="1"/>
        <c:axPos val="l"/>
        <c:numFmt formatCode="General" sourceLinked="1"/>
        <c:tickLblPos val="none"/>
        <c:crossAx val="299618304"/>
        <c:crosses val="autoZero"/>
        <c:crossBetween val="between"/>
      </c:valAx>
    </c:plotArea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2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plotArea>
      <c:layout>
        <c:manualLayout>
          <c:layoutTarget val="inner"/>
          <c:xMode val="edge"/>
          <c:yMode val="edge"/>
          <c:x val="9.5733165985985566E-2"/>
          <c:y val="0.10525993595492482"/>
          <c:w val="0.80853366802802906"/>
          <c:h val="0.78948012809014956"/>
        </c:manualLayout>
      </c:layout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dLbls>
            <c:dLbl>
              <c:idx val="0"/>
              <c:layout>
                <c:manualLayout>
                  <c:x val="-0.16852511898067118"/>
                  <c:y val="5.1653860223249186E-2"/>
                </c:manualLayout>
              </c:layout>
              <c:showVal val="1"/>
            </c:dLbl>
            <c:txPr>
              <a:bodyPr/>
              <a:lstStyle/>
              <a:p>
                <a:pPr>
                  <a:defRPr sz="1600"/>
                </a:pPr>
                <a:endParaRPr lang="ru-RU"/>
              </a:p>
            </c:txPr>
            <c:showVal val="1"/>
            <c:showLeaderLines val="1"/>
          </c:dLbls>
          <c:cat>
            <c:strRef>
              <c:f>Лист1!$A$2:$A$4</c:f>
              <c:strCache>
                <c:ptCount val="3"/>
                <c:pt idx="0">
                  <c:v>Кв. 1</c:v>
                </c:pt>
                <c:pt idx="1">
                  <c:v>Кв. 2</c:v>
                </c:pt>
                <c:pt idx="2">
                  <c:v>Кв. 3</c:v>
                </c:pt>
              </c:strCache>
            </c:strRef>
          </c:cat>
          <c:val>
            <c:numRef>
              <c:f>Лист1!$B$2:$B$4</c:f>
              <c:numCache>
                <c:formatCode>#,##0</c:formatCode>
                <c:ptCount val="3"/>
                <c:pt idx="0">
                  <c:v>18</c:v>
                </c:pt>
                <c:pt idx="1">
                  <c:v>148</c:v>
                </c:pt>
                <c:pt idx="2">
                  <c:v>1131</c:v>
                </c:pt>
              </c:numCache>
            </c:numRef>
          </c:val>
        </c:ser>
        <c:firstSliceAng val="20"/>
      </c:pieChart>
    </c:plotArea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2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plotArea>
      <c:layout>
        <c:manualLayout>
          <c:layoutTarget val="inner"/>
          <c:xMode val="edge"/>
          <c:yMode val="edge"/>
          <c:x val="5.3517969100855413E-2"/>
          <c:y val="0.1383082561249592"/>
          <c:w val="0.87200629911607264"/>
          <c:h val="0.83932583677876516"/>
        </c:manualLayout>
      </c:layout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dLbls>
            <c:dLbl>
              <c:idx val="0"/>
              <c:layout>
                <c:manualLayout>
                  <c:x val="-5.1915843620671545E-2"/>
                  <c:y val="7.1070146332042949E-2"/>
                </c:manualLayout>
              </c:layout>
              <c:showVal val="1"/>
            </c:dLbl>
            <c:dLbl>
              <c:idx val="1"/>
              <c:layout>
                <c:manualLayout>
                  <c:x val="-7.8559964759706974E-2"/>
                  <c:y val="0.16865257565862624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27</a:t>
                    </a:r>
                    <a:endParaRPr lang="en-US" dirty="0"/>
                  </a:p>
                </c:rich>
              </c:tx>
              <c:showVal val="1"/>
            </c:dLbl>
            <c:numFmt formatCode="#,##0" sourceLinked="0"/>
            <c:showVal val="1"/>
          </c:dLbls>
          <c:cat>
            <c:strRef>
              <c:f>Лист1!$A$2:$A$5</c:f>
              <c:strCache>
                <c:ptCount val="3"/>
                <c:pt idx="0">
                  <c:v>Кв. 1</c:v>
                </c:pt>
                <c:pt idx="1">
                  <c:v>Кв. 2</c:v>
                </c:pt>
                <c:pt idx="2">
                  <c:v>Кв. 3</c:v>
                </c:pt>
              </c:strCache>
            </c:strRef>
          </c:cat>
          <c:val>
            <c:numRef>
              <c:f>Лист1!$B$2:$B$5</c:f>
              <c:numCache>
                <c:formatCode>0</c:formatCode>
                <c:ptCount val="4"/>
                <c:pt idx="0">
                  <c:v>4</c:v>
                </c:pt>
                <c:pt idx="1">
                  <c:v>27</c:v>
                </c:pt>
                <c:pt idx="2">
                  <c:v>19</c:v>
                </c:pt>
                <c:pt idx="3">
                  <c:v>134</c:v>
                </c:pt>
              </c:numCache>
            </c:numRef>
          </c:val>
        </c:ser>
        <c:firstSliceAng val="0"/>
      </c:pieChart>
    </c:plotArea>
    <c:plotVisOnly val="1"/>
  </c:chart>
  <c:txPr>
    <a:bodyPr/>
    <a:lstStyle/>
    <a:p>
      <a:pPr>
        <a:defRPr sz="1600"/>
      </a:pPr>
      <a:endParaRPr lang="ru-RU"/>
    </a:p>
  </c:txPr>
  <c:externalData r:id="rId1"/>
</c:chartSpace>
</file>

<file path=ppt/charts/chart2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plotArea>
      <c:layout>
        <c:manualLayout>
          <c:layoutTarget val="inner"/>
          <c:xMode val="edge"/>
          <c:yMode val="edge"/>
          <c:x val="5.340312054655437E-2"/>
          <c:y val="0"/>
          <c:w val="0.94659675278389399"/>
          <c:h val="0.99952911826615731"/>
        </c:manualLayout>
      </c:layout>
      <c:barChart>
        <c:barDir val="col"/>
        <c:grouping val="stacked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dLbls>
            <c:dLbl>
              <c:idx val="0"/>
              <c:tx>
                <c:rich>
                  <a:bodyPr/>
                  <a:lstStyle/>
                  <a:p>
                    <a:r>
                      <a:rPr lang="ru-RU" dirty="0" smtClean="0"/>
                      <a:t>11</a:t>
                    </a:r>
                    <a:endParaRPr lang="en-US" dirty="0"/>
                  </a:p>
                </c:rich>
              </c:tx>
              <c:showVal val="1"/>
            </c:dLbl>
            <c:showVal val="1"/>
          </c:dLbls>
          <c:cat>
            <c:strRef>
              <c:f>Лист1!$A$2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Лист1!$B$2</c:f>
              <c:numCache>
                <c:formatCode>General</c:formatCode>
                <c:ptCount val="1"/>
                <c:pt idx="0">
                  <c:v>500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Ряд 2</c:v>
                </c:pt>
              </c:strCache>
            </c:strRef>
          </c:tx>
          <c:dLbls>
            <c:dLbl>
              <c:idx val="0"/>
              <c:tx>
                <c:rich>
                  <a:bodyPr/>
                  <a:lstStyle/>
                  <a:p>
                    <a:r>
                      <a:rPr lang="ru-RU" dirty="0" smtClean="0"/>
                      <a:t>19</a:t>
                    </a:r>
                    <a:endParaRPr lang="en-US" dirty="0"/>
                  </a:p>
                </c:rich>
              </c:tx>
              <c:showVal val="1"/>
            </c:dLbl>
            <c:showVal val="1"/>
          </c:dLbls>
          <c:cat>
            <c:strRef>
              <c:f>Лист1!$A$2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Лист1!$C$2</c:f>
              <c:numCache>
                <c:formatCode>General</c:formatCode>
                <c:ptCount val="1"/>
                <c:pt idx="0">
                  <c:v>700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Ряд 3</c:v>
                </c:pt>
              </c:strCache>
            </c:strRef>
          </c:tx>
          <c:dLbls>
            <c:dLbl>
              <c:idx val="0"/>
              <c:tx>
                <c:rich>
                  <a:bodyPr/>
                  <a:lstStyle/>
                  <a:p>
                    <a:r>
                      <a:rPr lang="ru-RU" dirty="0" smtClean="0"/>
                      <a:t>154</a:t>
                    </a:r>
                    <a:endParaRPr lang="en-US" dirty="0"/>
                  </a:p>
                </c:rich>
              </c:tx>
              <c:showVal val="1"/>
            </c:dLbl>
            <c:showVal val="1"/>
          </c:dLbls>
          <c:cat>
            <c:strRef>
              <c:f>Лист1!$A$2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Лист1!$D$2</c:f>
              <c:numCache>
                <c:formatCode>General</c:formatCode>
                <c:ptCount val="1"/>
                <c:pt idx="0">
                  <c:v>1200</c:v>
                </c:pt>
              </c:numCache>
            </c:numRef>
          </c:val>
        </c:ser>
        <c:overlap val="100"/>
        <c:axId val="299912192"/>
        <c:axId val="299934464"/>
      </c:barChart>
      <c:catAx>
        <c:axId val="299912192"/>
        <c:scaling>
          <c:orientation val="minMax"/>
        </c:scaling>
        <c:delete val="1"/>
        <c:axPos val="b"/>
        <c:tickLblPos val="none"/>
        <c:crossAx val="299934464"/>
        <c:crosses val="autoZero"/>
        <c:auto val="1"/>
        <c:lblAlgn val="ctr"/>
        <c:lblOffset val="100"/>
      </c:catAx>
      <c:valAx>
        <c:axId val="299934464"/>
        <c:scaling>
          <c:orientation val="minMax"/>
        </c:scaling>
        <c:delete val="1"/>
        <c:axPos val="l"/>
        <c:numFmt formatCode="General" sourceLinked="1"/>
        <c:tickLblPos val="none"/>
        <c:crossAx val="299912192"/>
        <c:crosses val="autoZero"/>
        <c:crossBetween val="between"/>
      </c:valAx>
    </c:plotArea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2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plotArea>
      <c:layout>
        <c:manualLayout>
          <c:layoutTarget val="inner"/>
          <c:xMode val="edge"/>
          <c:yMode val="edge"/>
          <c:x val="0"/>
          <c:y val="0"/>
          <c:w val="1"/>
          <c:h val="1"/>
        </c:manualLayout>
      </c:layout>
      <c:barChart>
        <c:barDir val="col"/>
        <c:grouping val="stacked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dLbls>
            <c:dLbl>
              <c:idx val="0"/>
              <c:layout>
                <c:manualLayout>
                  <c:x val="7.0175419208338479E-3"/>
                  <c:y val="0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70</a:t>
                    </a:r>
                    <a:endParaRPr lang="en-US" dirty="0"/>
                  </a:p>
                </c:rich>
              </c:tx>
              <c:showVal val="1"/>
            </c:dLbl>
            <c:showVal val="1"/>
          </c:dLbls>
          <c:cat>
            <c:strRef>
              <c:f>Лист1!$A$2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Лист1!$B$2</c:f>
              <c:numCache>
                <c:formatCode>General</c:formatCode>
                <c:ptCount val="1"/>
                <c:pt idx="0">
                  <c:v>710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Ряд 2</c:v>
                </c:pt>
              </c:strCache>
            </c:strRef>
          </c:tx>
          <c:dLbls>
            <c:dLbl>
              <c:idx val="0"/>
              <c:tx>
                <c:rich>
                  <a:bodyPr/>
                  <a:lstStyle/>
                  <a:p>
                    <a:r>
                      <a:rPr lang="ru-RU" dirty="0" smtClean="0"/>
                      <a:t>71</a:t>
                    </a:r>
                    <a:endParaRPr lang="en-US" dirty="0"/>
                  </a:p>
                </c:rich>
              </c:tx>
              <c:showVal val="1"/>
            </c:dLbl>
            <c:showVal val="1"/>
          </c:dLbls>
          <c:cat>
            <c:strRef>
              <c:f>Лист1!$A$2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Лист1!$C$2</c:f>
              <c:numCache>
                <c:formatCode>General</c:formatCode>
                <c:ptCount val="1"/>
                <c:pt idx="0">
                  <c:v>720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Ряд 3</c:v>
                </c:pt>
              </c:strCache>
            </c:strRef>
          </c:tx>
          <c:dLbls>
            <c:dLbl>
              <c:idx val="0"/>
              <c:tx>
                <c:rich>
                  <a:bodyPr/>
                  <a:lstStyle/>
                  <a:p>
                    <a:r>
                      <a:rPr lang="ru-RU" dirty="0" smtClean="0"/>
                      <a:t>1 883</a:t>
                    </a:r>
                    <a:endParaRPr lang="en-US" dirty="0"/>
                  </a:p>
                </c:rich>
              </c:tx>
              <c:showVal val="1"/>
            </c:dLbl>
            <c:delete val="1"/>
          </c:dLbls>
          <c:cat>
            <c:strRef>
              <c:f>Лист1!$A$2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Лист1!$D$2</c:f>
              <c:numCache>
                <c:formatCode>General</c:formatCode>
                <c:ptCount val="1"/>
                <c:pt idx="0">
                  <c:v>1500</c:v>
                </c:pt>
              </c:numCache>
            </c:numRef>
          </c:val>
        </c:ser>
        <c:overlap val="100"/>
        <c:axId val="300061824"/>
        <c:axId val="300063360"/>
      </c:barChart>
      <c:catAx>
        <c:axId val="300061824"/>
        <c:scaling>
          <c:orientation val="minMax"/>
        </c:scaling>
        <c:delete val="1"/>
        <c:axPos val="b"/>
        <c:tickLblPos val="none"/>
        <c:crossAx val="300063360"/>
        <c:crosses val="autoZero"/>
        <c:auto val="1"/>
        <c:lblAlgn val="ctr"/>
        <c:lblOffset val="100"/>
      </c:catAx>
      <c:valAx>
        <c:axId val="300063360"/>
        <c:scaling>
          <c:orientation val="minMax"/>
        </c:scaling>
        <c:delete val="1"/>
        <c:axPos val="l"/>
        <c:numFmt formatCode="General" sourceLinked="1"/>
        <c:tickLblPos val="none"/>
        <c:crossAx val="300061824"/>
        <c:crosses val="autoZero"/>
        <c:crossBetween val="between"/>
      </c:valAx>
      <c:spPr>
        <a:noFill/>
        <a:ln w="25400">
          <a:noFill/>
        </a:ln>
      </c:spPr>
    </c:plotArea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2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plotArea>
      <c:layout>
        <c:manualLayout>
          <c:layoutTarget val="inner"/>
          <c:xMode val="edge"/>
          <c:yMode val="edge"/>
          <c:x val="7.7390129647942382E-2"/>
          <c:y val="0.14321435480174463"/>
          <c:w val="0.80948325368051965"/>
          <c:h val="0.76401790179434959"/>
        </c:manualLayout>
      </c:layout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dLbls>
            <c:dLbl>
              <c:idx val="0"/>
              <c:layout>
                <c:manualLayout>
                  <c:x val="-0.1969862463768153"/>
                  <c:y val="-7.8643392467507789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1</a:t>
                    </a:r>
                    <a:r>
                      <a:rPr lang="ru-RU" baseline="0" dirty="0" smtClean="0"/>
                      <a:t> </a:t>
                    </a:r>
                    <a:r>
                      <a:rPr lang="ru-RU" dirty="0" smtClean="0"/>
                      <a:t>122</a:t>
                    </a:r>
                    <a:endParaRPr lang="en-US" dirty="0"/>
                  </a:p>
                </c:rich>
              </c:tx>
              <c:showVal val="1"/>
            </c:dLbl>
            <c:dLbl>
              <c:idx val="1"/>
              <c:tx>
                <c:rich>
                  <a:bodyPr/>
                  <a:lstStyle/>
                  <a:p>
                    <a:r>
                      <a:rPr lang="en-US" dirty="0" smtClean="0"/>
                      <a:t>2</a:t>
                    </a:r>
                    <a:r>
                      <a:rPr lang="ru-RU" dirty="0" smtClean="0"/>
                      <a:t>13</a:t>
                    </a:r>
                    <a:endParaRPr lang="en-US" dirty="0"/>
                  </a:p>
                </c:rich>
              </c:tx>
              <c:showVal val="1"/>
            </c:dLbl>
            <c:dLbl>
              <c:idx val="2"/>
              <c:layout>
                <c:manualLayout>
                  <c:x val="0.16241412632379179"/>
                  <c:y val="4.7185592764759698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689</a:t>
                    </a:r>
                    <a:endParaRPr lang="en-US" dirty="0"/>
                  </a:p>
                </c:rich>
              </c:tx>
              <c:showVal val="1"/>
            </c:dLbl>
            <c:showVal val="1"/>
          </c:dLbls>
          <c:cat>
            <c:strRef>
              <c:f>Лист1!$A$2:$A$4</c:f>
              <c:strCache>
                <c:ptCount val="3"/>
                <c:pt idx="0">
                  <c:v>Кв. 1</c:v>
                </c:pt>
                <c:pt idx="1">
                  <c:v>Кв. 2</c:v>
                </c:pt>
                <c:pt idx="2">
                  <c:v>Кв. 3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1122</c:v>
                </c:pt>
                <c:pt idx="1">
                  <c:v>213</c:v>
                </c:pt>
                <c:pt idx="2">
                  <c:v>689</c:v>
                </c:pt>
              </c:numCache>
            </c:numRef>
          </c:val>
        </c:ser>
        <c:firstSliceAng val="0"/>
      </c:pieChart>
    </c:plotArea>
    <c:plotVisOnly val="1"/>
  </c:chart>
  <c:txPr>
    <a:bodyPr/>
    <a:lstStyle/>
    <a:p>
      <a:pPr>
        <a:defRPr sz="1400"/>
      </a:pPr>
      <a:endParaRPr lang="ru-RU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plotArea>
      <c:layout/>
      <c:doughnutChart>
        <c:varyColors val="1"/>
        <c:firstSliceAng val="270"/>
        <c:holeSize val="76"/>
      </c:doughnutChart>
    </c:plotArea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3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plotArea>
      <c:layout/>
      <c:barChart>
        <c:barDir val="col"/>
        <c:grouping val="stacked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dLbls>
            <c:dLbl>
              <c:idx val="0"/>
              <c:tx>
                <c:rich>
                  <a:bodyPr/>
                  <a:lstStyle/>
                  <a:p>
                    <a:r>
                      <a:rPr lang="ru-RU" dirty="0" smtClean="0"/>
                      <a:t>3</a:t>
                    </a:r>
                    <a:endParaRPr lang="en-US" dirty="0"/>
                  </a:p>
                </c:rich>
              </c:tx>
              <c:showVal val="1"/>
            </c:dLbl>
            <c:showVal val="1"/>
          </c:dLbls>
          <c:cat>
            <c:strRef>
              <c:f>Лист1!$A$2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Лист1!$B$2</c:f>
              <c:numCache>
                <c:formatCode>General</c:formatCode>
                <c:ptCount val="1"/>
                <c:pt idx="0">
                  <c:v>128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Ряд 2</c:v>
                </c:pt>
              </c:strCache>
            </c:strRef>
          </c:tx>
          <c:dLbls>
            <c:dLbl>
              <c:idx val="0"/>
              <c:tx>
                <c:rich>
                  <a:bodyPr/>
                  <a:lstStyle/>
                  <a:p>
                    <a:r>
                      <a:rPr lang="ru-RU" dirty="0" smtClean="0"/>
                      <a:t>7</a:t>
                    </a:r>
                    <a:endParaRPr lang="en-US" dirty="0"/>
                  </a:p>
                </c:rich>
              </c:tx>
              <c:showVal val="1"/>
            </c:dLbl>
            <c:showVal val="1"/>
          </c:dLbls>
          <c:cat>
            <c:strRef>
              <c:f>Лист1!$A$2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Лист1!$C$2</c:f>
              <c:numCache>
                <c:formatCode>General</c:formatCode>
                <c:ptCount val="1"/>
                <c:pt idx="0">
                  <c:v>142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Ряд 3</c:v>
                </c:pt>
              </c:strCache>
            </c:strRef>
          </c:tx>
          <c:dLbls>
            <c:dLbl>
              <c:idx val="0"/>
              <c:tx>
                <c:rich>
                  <a:bodyPr/>
                  <a:lstStyle/>
                  <a:p>
                    <a:r>
                      <a:rPr lang="ru-RU" dirty="0" smtClean="0"/>
                      <a:t>294</a:t>
                    </a:r>
                    <a:endParaRPr lang="en-US" dirty="0"/>
                  </a:p>
                </c:rich>
              </c:tx>
              <c:showVal val="1"/>
            </c:dLbl>
            <c:delete val="1"/>
          </c:dLbls>
          <c:cat>
            <c:strRef>
              <c:f>Лист1!$A$2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Лист1!$D$2</c:f>
              <c:numCache>
                <c:formatCode>General</c:formatCode>
                <c:ptCount val="1"/>
                <c:pt idx="0">
                  <c:v>328</c:v>
                </c:pt>
              </c:numCache>
            </c:numRef>
          </c:val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Ряд 4</c:v>
                </c:pt>
              </c:strCache>
            </c:strRef>
          </c:tx>
          <c:dLbls>
            <c:dLbl>
              <c:idx val="0"/>
              <c:tx>
                <c:rich>
                  <a:bodyPr/>
                  <a:lstStyle/>
                  <a:p>
                    <a:r>
                      <a:rPr lang="ru-RU" dirty="0" smtClean="0"/>
                      <a:t>302</a:t>
                    </a:r>
                    <a:endParaRPr lang="en-US" dirty="0"/>
                  </a:p>
                </c:rich>
              </c:tx>
              <c:showVal val="1"/>
            </c:dLbl>
            <c:showVal val="1"/>
          </c:dLbls>
          <c:cat>
            <c:strRef>
              <c:f>Лист1!$A$2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Лист1!$E$2</c:f>
              <c:numCache>
                <c:formatCode>General</c:formatCode>
                <c:ptCount val="1"/>
                <c:pt idx="0">
                  <c:v>578</c:v>
                </c:pt>
              </c:numCache>
            </c:numRef>
          </c:val>
        </c:ser>
        <c:overlap val="100"/>
        <c:axId val="300284160"/>
        <c:axId val="300302336"/>
      </c:barChart>
      <c:catAx>
        <c:axId val="300284160"/>
        <c:scaling>
          <c:orientation val="minMax"/>
        </c:scaling>
        <c:delete val="1"/>
        <c:axPos val="b"/>
        <c:tickLblPos val="none"/>
        <c:crossAx val="300302336"/>
        <c:crosses val="autoZero"/>
        <c:auto val="1"/>
        <c:lblAlgn val="ctr"/>
        <c:lblOffset val="100"/>
      </c:catAx>
      <c:valAx>
        <c:axId val="300302336"/>
        <c:scaling>
          <c:orientation val="minMax"/>
        </c:scaling>
        <c:delete val="1"/>
        <c:axPos val="l"/>
        <c:numFmt formatCode="General" sourceLinked="1"/>
        <c:tickLblPos val="none"/>
        <c:crossAx val="300284160"/>
        <c:crosses val="autoZero"/>
        <c:crossBetween val="between"/>
      </c:valAx>
    </c:plotArea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3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plotArea>
      <c:layout>
        <c:manualLayout>
          <c:layoutTarget val="inner"/>
          <c:xMode val="edge"/>
          <c:yMode val="edge"/>
          <c:x val="0.12629300054131279"/>
          <c:y val="0.1727308076880347"/>
          <c:w val="0.79244445652611484"/>
          <c:h val="0.77799688923453603"/>
        </c:manualLayout>
      </c:layout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dLbls>
            <c:dLbl>
              <c:idx val="0"/>
              <c:tx>
                <c:rich>
                  <a:bodyPr/>
                  <a:lstStyle/>
                  <a:p>
                    <a:r>
                      <a:rPr lang="en-US" smtClean="0"/>
                      <a:t>603</a:t>
                    </a:r>
                    <a:r>
                      <a:rPr lang="ru-RU" smtClean="0"/>
                      <a:t>,2</a:t>
                    </a:r>
                    <a:endParaRPr lang="en-US"/>
                  </a:p>
                </c:rich>
              </c:tx>
              <c:showVal val="1"/>
            </c:dLbl>
            <c:dLbl>
              <c:idx val="1"/>
              <c:layout>
                <c:manualLayout>
                  <c:x val="-6.8407649608770674E-2"/>
                  <c:y val="2.5975379838083658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0,5</a:t>
                    </a:r>
                    <a:endParaRPr lang="en-US" dirty="0"/>
                  </a:p>
                </c:rich>
              </c:tx>
              <c:showVal val="1"/>
            </c:dLbl>
            <c:dLbl>
              <c:idx val="2"/>
              <c:layout>
                <c:manualLayout>
                  <c:x val="-3.4032453451944791E-2"/>
                  <c:y val="8.171557925434883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2,3</a:t>
                    </a:r>
                    <a:endParaRPr lang="en-US" dirty="0"/>
                  </a:p>
                </c:rich>
              </c:tx>
              <c:showVal val="1"/>
            </c:dLbl>
            <c:showVal val="1"/>
            <c:showLeaderLines val="1"/>
          </c:dLbls>
          <c:cat>
            <c:strRef>
              <c:f>Лист1!$A$2:$A$4</c:f>
              <c:strCache>
                <c:ptCount val="3"/>
                <c:pt idx="0">
                  <c:v>Кв. 1</c:v>
                </c:pt>
                <c:pt idx="1">
                  <c:v>Кв. 2</c:v>
                </c:pt>
                <c:pt idx="2">
                  <c:v>Кв. 3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603</c:v>
                </c:pt>
                <c:pt idx="1">
                  <c:v>2</c:v>
                </c:pt>
                <c:pt idx="2">
                  <c:v>50</c:v>
                </c:pt>
              </c:numCache>
            </c:numRef>
          </c:val>
        </c:ser>
        <c:firstSliceAng val="40"/>
      </c:pieChart>
    </c:plotArea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3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plotArea>
      <c:layout/>
      <c:barChart>
        <c:barDir val="col"/>
        <c:grouping val="stacked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dLbls>
            <c:dLbl>
              <c:idx val="0"/>
              <c:tx>
                <c:rich>
                  <a:bodyPr/>
                  <a:lstStyle/>
                  <a:p>
                    <a:r>
                      <a:rPr lang="ru-RU" dirty="0" smtClean="0"/>
                      <a:t>57</a:t>
                    </a:r>
                    <a:endParaRPr lang="en-US" dirty="0"/>
                  </a:p>
                </c:rich>
              </c:tx>
              <c:showVal val="1"/>
            </c:dLbl>
            <c:showVal val="1"/>
          </c:dLbls>
          <c:cat>
            <c:strRef>
              <c:f>Лист1!$A$2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Лист1!$B$2</c:f>
              <c:numCache>
                <c:formatCode>General</c:formatCode>
                <c:ptCount val="1"/>
                <c:pt idx="0">
                  <c:v>300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Ряд 2</c:v>
                </c:pt>
              </c:strCache>
            </c:strRef>
          </c:tx>
          <c:dLbls>
            <c:dLbl>
              <c:idx val="0"/>
              <c:tx>
                <c:rich>
                  <a:bodyPr/>
                  <a:lstStyle/>
                  <a:p>
                    <a:r>
                      <a:rPr lang="ru-RU" dirty="0" smtClean="0"/>
                      <a:t>103</a:t>
                    </a:r>
                    <a:endParaRPr lang="en-US" dirty="0"/>
                  </a:p>
                </c:rich>
              </c:tx>
              <c:showVal val="1"/>
            </c:dLbl>
            <c:showVal val="1"/>
          </c:dLbls>
          <c:cat>
            <c:strRef>
              <c:f>Лист1!$A$2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Лист1!$C$2</c:f>
              <c:numCache>
                <c:formatCode>General</c:formatCode>
                <c:ptCount val="1"/>
                <c:pt idx="0">
                  <c:v>500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Ряд 3</c:v>
                </c:pt>
              </c:strCache>
            </c:strRef>
          </c:tx>
          <c:dLbls>
            <c:dLbl>
              <c:idx val="0"/>
              <c:tx>
                <c:rich>
                  <a:bodyPr/>
                  <a:lstStyle/>
                  <a:p>
                    <a:r>
                      <a:rPr lang="ru-RU" dirty="0" smtClean="0"/>
                      <a:t>780</a:t>
                    </a:r>
                    <a:endParaRPr lang="en-US" dirty="0"/>
                  </a:p>
                </c:rich>
              </c:tx>
              <c:showVal val="1"/>
            </c:dLbl>
            <c:delete val="1"/>
          </c:dLbls>
          <c:cat>
            <c:strRef>
              <c:f>Лист1!$A$2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Лист1!$D$2</c:f>
              <c:numCache>
                <c:formatCode>General</c:formatCode>
                <c:ptCount val="1"/>
                <c:pt idx="0">
                  <c:v>1300</c:v>
                </c:pt>
              </c:numCache>
            </c:numRef>
          </c:val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Ряд 4</c:v>
                </c:pt>
              </c:strCache>
            </c:strRef>
          </c:tx>
          <c:cat>
            <c:strRef>
              <c:f>Лист1!$A$2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Лист1!$E$2</c:f>
              <c:numCache>
                <c:formatCode>General</c:formatCode>
                <c:ptCount val="1"/>
                <c:pt idx="0">
                  <c:v>2432</c:v>
                </c:pt>
              </c:numCache>
            </c:numRef>
          </c:val>
        </c:ser>
        <c:overlap val="100"/>
        <c:axId val="300484480"/>
        <c:axId val="300486016"/>
      </c:barChart>
      <c:catAx>
        <c:axId val="300484480"/>
        <c:scaling>
          <c:orientation val="minMax"/>
        </c:scaling>
        <c:delete val="1"/>
        <c:axPos val="b"/>
        <c:tickLblPos val="none"/>
        <c:crossAx val="300486016"/>
        <c:crosses val="autoZero"/>
        <c:auto val="1"/>
        <c:lblAlgn val="ctr"/>
        <c:lblOffset val="100"/>
      </c:catAx>
      <c:valAx>
        <c:axId val="300486016"/>
        <c:scaling>
          <c:orientation val="minMax"/>
        </c:scaling>
        <c:delete val="1"/>
        <c:axPos val="l"/>
        <c:numFmt formatCode="General" sourceLinked="1"/>
        <c:tickLblPos val="none"/>
        <c:crossAx val="300484480"/>
        <c:crosses val="autoZero"/>
        <c:crossBetween val="between"/>
      </c:valAx>
    </c:plotArea>
    <c:plotVisOnly val="1"/>
  </c:chart>
  <c:txPr>
    <a:bodyPr/>
    <a:lstStyle/>
    <a:p>
      <a:pPr>
        <a:defRPr sz="1800"/>
      </a:pPr>
      <a:endParaRPr lang="ru-RU"/>
    </a:p>
  </c:txPr>
  <c:externalData r:id="rId1"/>
  <c:userShapes r:id="rId2"/>
</c:chartSpace>
</file>

<file path=ppt/charts/chart3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plotArea>
      <c:layout>
        <c:manualLayout>
          <c:layoutTarget val="inner"/>
          <c:xMode val="edge"/>
          <c:yMode val="edge"/>
          <c:x val="6.3122786461512925E-2"/>
          <c:y val="0.12142277407631762"/>
          <c:w val="0.89124533845461362"/>
          <c:h val="0.87799697153240464"/>
        </c:manualLayout>
      </c:layout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dLbls>
            <c:dLbl>
              <c:idx val="0"/>
              <c:layout>
                <c:manualLayout>
                  <c:x val="-0.10339215678339526"/>
                  <c:y val="0.1223448825512392"/>
                </c:manualLayout>
              </c:layout>
              <c:showVal val="1"/>
            </c:dLbl>
            <c:dLbl>
              <c:idx val="1"/>
              <c:layout>
                <c:manualLayout>
                  <c:x val="-0.14347162300404737"/>
                  <c:y val="7.6629315566323405E-3"/>
                </c:manualLayout>
              </c:layout>
              <c:showVal val="1"/>
            </c:dLbl>
            <c:dLbl>
              <c:idx val="2"/>
              <c:layout>
                <c:manualLayout>
                  <c:x val="0.21530067161855593"/>
                  <c:y val="-8.9338885523924896E-2"/>
                </c:manualLayout>
              </c:layout>
              <c:tx>
                <c:rich>
                  <a:bodyPr/>
                  <a:lstStyle/>
                  <a:p>
                    <a:r>
                      <a:rPr lang="ru-RU" sz="1400" dirty="0" smtClean="0"/>
                      <a:t> </a:t>
                    </a:r>
                    <a:r>
                      <a:rPr lang="en-US" dirty="0" smtClean="0"/>
                      <a:t>2</a:t>
                    </a:r>
                    <a:r>
                      <a:rPr lang="ru-RU" dirty="0" smtClean="0"/>
                      <a:t> </a:t>
                    </a:r>
                    <a:r>
                      <a:rPr lang="en-US" dirty="0" smtClean="0"/>
                      <a:t>384</a:t>
                    </a:r>
                    <a:endParaRPr lang="en-US" dirty="0"/>
                  </a:p>
                </c:rich>
              </c:tx>
              <c:showVal val="1"/>
            </c:dLbl>
            <c:txPr>
              <a:bodyPr/>
              <a:lstStyle/>
              <a:p>
                <a:pPr>
                  <a:defRPr sz="1400"/>
                </a:pPr>
                <a:endParaRPr lang="ru-RU"/>
              </a:p>
            </c:txPr>
            <c:showVal val="1"/>
            <c:showLeaderLines val="1"/>
          </c:dLbls>
          <c:cat>
            <c:strRef>
              <c:f>Лист1!$A$2:$A$4</c:f>
              <c:strCache>
                <c:ptCount val="2"/>
                <c:pt idx="0">
                  <c:v>Кв. 1</c:v>
                </c:pt>
                <c:pt idx="1">
                  <c:v>Кв. 2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172</c:v>
                </c:pt>
                <c:pt idx="1">
                  <c:v>816</c:v>
                </c:pt>
                <c:pt idx="2">
                  <c:v>2384</c:v>
                </c:pt>
              </c:numCache>
            </c:numRef>
          </c:val>
        </c:ser>
        <c:firstSliceAng val="20"/>
      </c:pieChart>
    </c:plotArea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3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plotArea>
      <c:layout/>
      <c:barChart>
        <c:barDir val="bar"/>
        <c:grouping val="stacked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dLbls>
            <c:showVal val="1"/>
          </c:dLbls>
          <c:cat>
            <c:numRef>
              <c:f>Лист1!$A$2:$A$3</c:f>
              <c:numCache>
                <c:formatCode>General</c:formatCode>
                <c:ptCount val="2"/>
                <c:pt idx="0">
                  <c:v>2020</c:v>
                </c:pt>
                <c:pt idx="1">
                  <c:v>2021</c:v>
                </c:pt>
              </c:numCache>
            </c:numRef>
          </c:cat>
          <c:val>
            <c:numRef>
              <c:f>Лист1!$B$2:$B$3</c:f>
              <c:numCache>
                <c:formatCode>0.0</c:formatCode>
                <c:ptCount val="2"/>
                <c:pt idx="0">
                  <c:v>5.0999999999999996</c:v>
                </c:pt>
                <c:pt idx="1">
                  <c:v>8</c:v>
                </c:pt>
              </c:numCache>
            </c:numRef>
          </c:val>
        </c:ser>
        <c:overlap val="100"/>
        <c:axId val="301413504"/>
        <c:axId val="301415040"/>
      </c:barChart>
      <c:catAx>
        <c:axId val="301413504"/>
        <c:scaling>
          <c:orientation val="minMax"/>
        </c:scaling>
        <c:axPos val="l"/>
        <c:numFmt formatCode="General" sourceLinked="1"/>
        <c:tickLblPos val="nextTo"/>
        <c:crossAx val="301415040"/>
        <c:crosses val="autoZero"/>
        <c:auto val="1"/>
        <c:lblAlgn val="ctr"/>
        <c:lblOffset val="100"/>
      </c:catAx>
      <c:valAx>
        <c:axId val="301415040"/>
        <c:scaling>
          <c:orientation val="minMax"/>
        </c:scaling>
        <c:delete val="1"/>
        <c:axPos val="b"/>
        <c:majorGridlines/>
        <c:numFmt formatCode="0.0" sourceLinked="1"/>
        <c:tickLblPos val="none"/>
        <c:crossAx val="301413504"/>
        <c:crosses val="autoZero"/>
        <c:crossBetween val="between"/>
      </c:valAx>
    </c:plotArea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3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plotArea>
      <c:layout>
        <c:manualLayout>
          <c:layoutTarget val="inner"/>
          <c:xMode val="edge"/>
          <c:yMode val="edge"/>
          <c:x val="7.0464852233973153E-3"/>
          <c:y val="0"/>
          <c:w val="0.80594894313173515"/>
          <c:h val="0.88201904989117452"/>
        </c:manualLayout>
      </c:layout>
      <c:barChart>
        <c:barDir val="bar"/>
        <c:grouping val="stacked"/>
        <c:ser>
          <c:idx val="0"/>
          <c:order val="0"/>
          <c:tx>
            <c:strRef>
              <c:f>Лист1!$B$1</c:f>
              <c:strCache>
                <c:ptCount val="1"/>
                <c:pt idx="0">
                  <c:v>Кредиты кредитных организаций</c:v>
                </c:pt>
              </c:strCache>
            </c:strRef>
          </c:tx>
          <c:spPr>
            <a:ln w="25400">
              <a:noFill/>
            </a:ln>
          </c:spPr>
          <c:dPt>
            <c:idx val="0"/>
            <c:spPr>
              <a:solidFill>
                <a:schemeClr val="accent1">
                  <a:lumMod val="40000"/>
                  <a:lumOff val="60000"/>
                </a:schemeClr>
              </a:solidFill>
              <a:ln w="25400">
                <a:noFill/>
              </a:ln>
            </c:spPr>
          </c:dPt>
          <c:dPt>
            <c:idx val="1"/>
            <c:spPr>
              <a:solidFill>
                <a:srgbClr val="92D050">
                  <a:lumMod val="40000"/>
                  <a:lumOff val="60000"/>
                </a:srgbClr>
              </a:solidFill>
              <a:ln w="25400">
                <a:noFill/>
              </a:ln>
            </c:spPr>
          </c:dPt>
          <c:cat>
            <c:strRef>
              <c:f>Лист1!$A$2:$A$3</c:f>
              <c:strCache>
                <c:ptCount val="2"/>
                <c:pt idx="0">
                  <c:v>на 01.01.2022</c:v>
                </c:pt>
                <c:pt idx="1">
                  <c:v>на 01.01.2021</c:v>
                </c:pt>
              </c:strCache>
            </c:strRef>
          </c:cat>
          <c:val>
            <c:numRef>
              <c:f>Лист1!$B$2:$B$3</c:f>
              <c:numCache>
                <c:formatCode>#,##0</c:formatCode>
                <c:ptCount val="2"/>
                <c:pt idx="0">
                  <c:v>2900</c:v>
                </c:pt>
                <c:pt idx="1">
                  <c:v>2618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Бюджетные кредиты</c:v>
                </c:pt>
              </c:strCache>
            </c:strRef>
          </c:tx>
          <c:spPr>
            <a:solidFill>
              <a:schemeClr val="accent4">
                <a:lumMod val="90000"/>
              </a:schemeClr>
            </a:solidFill>
            <a:ln w="28575">
              <a:noFill/>
            </a:ln>
          </c:spPr>
          <c:cat>
            <c:strRef>
              <c:f>Лист1!$A$2:$A$3</c:f>
              <c:strCache>
                <c:ptCount val="2"/>
                <c:pt idx="0">
                  <c:v>на 01.01.2022</c:v>
                </c:pt>
                <c:pt idx="1">
                  <c:v>на 01.01.2021</c:v>
                </c:pt>
              </c:strCache>
            </c:strRef>
          </c:cat>
          <c:val>
            <c:numRef>
              <c:f>Лист1!$C$2:$C$3</c:f>
              <c:numCache>
                <c:formatCode>#,##0</c:formatCode>
                <c:ptCount val="2"/>
                <c:pt idx="0">
                  <c:v>1086</c:v>
                </c:pt>
                <c:pt idx="1">
                  <c:v>1223</c:v>
                </c:pt>
              </c:numCache>
            </c:numRef>
          </c:val>
        </c:ser>
        <c:dLbls>
          <c:showVal val="1"/>
        </c:dLbls>
        <c:overlap val="100"/>
        <c:axId val="301600768"/>
        <c:axId val="301602304"/>
      </c:barChart>
      <c:catAx>
        <c:axId val="301600768"/>
        <c:scaling>
          <c:orientation val="minMax"/>
        </c:scaling>
        <c:delete val="1"/>
        <c:axPos val="l"/>
        <c:tickLblPos val="none"/>
        <c:crossAx val="301602304"/>
        <c:crosses val="autoZero"/>
        <c:auto val="1"/>
        <c:lblAlgn val="ctr"/>
        <c:lblOffset val="100"/>
      </c:catAx>
      <c:valAx>
        <c:axId val="301602304"/>
        <c:scaling>
          <c:orientation val="minMax"/>
        </c:scaling>
        <c:delete val="1"/>
        <c:axPos val="b"/>
        <c:numFmt formatCode="#,##0" sourceLinked="1"/>
        <c:tickLblPos val="none"/>
        <c:crossAx val="301600768"/>
        <c:crosses val="autoZero"/>
        <c:crossBetween val="between"/>
      </c:valAx>
      <c:spPr>
        <a:noFill/>
        <a:ln w="25400">
          <a:noFill/>
        </a:ln>
      </c:spPr>
    </c:plotArea>
    <c:legend>
      <c:legendPos val="r"/>
      <c:layout>
        <c:manualLayout>
          <c:xMode val="edge"/>
          <c:yMode val="edge"/>
          <c:x val="2.1940389970263631E-2"/>
          <c:y val="0.8388333251003588"/>
          <c:w val="0.66188866450436434"/>
          <c:h val="0.15810425184043497"/>
        </c:manualLayout>
      </c:layout>
      <c:txPr>
        <a:bodyPr/>
        <a:lstStyle/>
        <a:p>
          <a:pPr>
            <a:defRPr sz="1400"/>
          </a:pPr>
          <a:endParaRPr lang="ru-RU"/>
        </a:p>
      </c:txPr>
    </c:legend>
    <c:plotVisOnly val="1"/>
  </c:chart>
  <c:spPr>
    <a:scene3d>
      <a:camera prst="orthographicFront"/>
      <a:lightRig rig="threePt" dir="t"/>
    </a:scene3d>
    <a:sp3d>
      <a:bevelT/>
    </a:sp3d>
  </c:spPr>
  <c:txPr>
    <a:bodyPr/>
    <a:lstStyle/>
    <a:p>
      <a:pPr>
        <a:defRPr sz="1800"/>
      </a:pPr>
      <a:endParaRPr lang="ru-RU"/>
    </a:p>
  </c:txPr>
  <c:externalData r:id="rId1"/>
  <c:userShapes r:id="rId2"/>
</c:chartSpace>
</file>

<file path=ppt/charts/chart3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plotArea>
      <c:layout/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Муниципальный долг</c:v>
                </c:pt>
              </c:strCache>
            </c:strRef>
          </c:tx>
          <c:spPr>
            <a:solidFill>
              <a:schemeClr val="accent5"/>
            </a:solidFill>
          </c:spPr>
          <c:dLbls>
            <c:dLbl>
              <c:idx val="0"/>
              <c:layout>
                <c:manualLayout>
                  <c:x val="-1.3710825095862446E-2"/>
                  <c:y val="0.40653548252765476"/>
                </c:manualLayout>
              </c:layout>
              <c:showVal val="1"/>
            </c:dLbl>
            <c:showVal val="1"/>
          </c:dLbls>
          <c:cat>
            <c:strRef>
              <c:f>Лист1!$A$2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Лист1!$B$2</c:f>
              <c:numCache>
                <c:formatCode>General</c:formatCode>
                <c:ptCount val="1"/>
                <c:pt idx="0">
                  <c:v>3986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Верхний предел мун. долга</c:v>
                </c:pt>
              </c:strCache>
            </c:strRef>
          </c:tx>
          <c:spPr>
            <a:solidFill>
              <a:schemeClr val="accent2"/>
            </a:solidFill>
          </c:spPr>
          <c:cat>
            <c:strRef>
              <c:f>Лист1!$A$2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Лист1!$C$2</c:f>
              <c:numCache>
                <c:formatCode>General</c:formatCode>
                <c:ptCount val="1"/>
                <c:pt idx="0">
                  <c:v>4226</c:v>
                </c:pt>
              </c:numCache>
            </c:numRef>
          </c:val>
        </c:ser>
        <c:axId val="303142400"/>
        <c:axId val="303143936"/>
      </c:barChart>
      <c:catAx>
        <c:axId val="303142400"/>
        <c:scaling>
          <c:orientation val="minMax"/>
        </c:scaling>
        <c:delete val="1"/>
        <c:axPos val="b"/>
        <c:tickLblPos val="none"/>
        <c:crossAx val="303143936"/>
        <c:crosses val="autoZero"/>
        <c:auto val="1"/>
        <c:lblAlgn val="ctr"/>
        <c:lblOffset val="100"/>
      </c:catAx>
      <c:valAx>
        <c:axId val="303143936"/>
        <c:scaling>
          <c:orientation val="minMax"/>
          <c:min val="2000"/>
        </c:scaling>
        <c:delete val="1"/>
        <c:axPos val="l"/>
        <c:numFmt formatCode="General" sourceLinked="1"/>
        <c:tickLblPos val="none"/>
        <c:crossAx val="303142400"/>
        <c:crosses val="autoZero"/>
        <c:crossBetween val="between"/>
      </c:valAx>
    </c:plotArea>
    <c:legend>
      <c:legendPos val="b"/>
      <c:txPr>
        <a:bodyPr/>
        <a:lstStyle/>
        <a:p>
          <a:pPr>
            <a:defRPr sz="1400"/>
          </a:pPr>
          <a:endParaRPr lang="ru-RU"/>
        </a:p>
      </c:txPr>
    </c:legend>
    <c:plotVisOnly val="1"/>
  </c:chart>
  <c:txPr>
    <a:bodyPr/>
    <a:lstStyle/>
    <a:p>
      <a:pPr>
        <a:defRPr sz="1800"/>
      </a:pPr>
      <a:endParaRPr lang="ru-RU"/>
    </a:p>
  </c:txPr>
  <c:externalData r:id="rId1"/>
  <c:userShapes r:id="rId2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plotArea>
      <c:layout>
        <c:manualLayout>
          <c:layoutTarget val="inner"/>
          <c:xMode val="edge"/>
          <c:yMode val="edge"/>
          <c:x val="0"/>
          <c:y val="4.5760916079244034E-2"/>
          <c:w val="1"/>
          <c:h val="0.95423902785662951"/>
        </c:manualLayout>
      </c:layout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dPt>
            <c:idx val="0"/>
            <c:explosion val="13"/>
            <c:spPr>
              <a:solidFill>
                <a:schemeClr val="accent1">
                  <a:lumMod val="40000"/>
                  <a:lumOff val="60000"/>
                </a:schemeClr>
              </a:solidFill>
            </c:spPr>
          </c:dPt>
          <c:dPt>
            <c:idx val="1"/>
            <c:spPr>
              <a:solidFill>
                <a:schemeClr val="accent4"/>
              </a:solidFill>
            </c:spPr>
          </c:dPt>
          <c:dPt>
            <c:idx val="2"/>
            <c:spPr>
              <a:solidFill>
                <a:schemeClr val="accent5">
                  <a:lumMod val="40000"/>
                  <a:lumOff val="60000"/>
                </a:schemeClr>
              </a:solidFill>
            </c:spPr>
          </c:dPt>
          <c:dLbls>
            <c:dLbl>
              <c:idx val="0"/>
              <c:layout>
                <c:manualLayout>
                  <c:x val="1.6440007976696119E-2"/>
                  <c:y val="1.8844437746823737E-2"/>
                </c:manualLayout>
              </c:layout>
              <c:showPercent val="1"/>
            </c:dLbl>
            <c:dLbl>
              <c:idx val="1"/>
              <c:layout>
                <c:manualLayout>
                  <c:x val="-1.3073954037084183E-3"/>
                  <c:y val="-6.3008988966532994E-3"/>
                </c:manualLayout>
              </c:layout>
              <c:showPercent val="1"/>
            </c:dLbl>
            <c:dLbl>
              <c:idx val="2"/>
              <c:layout>
                <c:manualLayout>
                  <c:x val="2.6664902350702548E-2"/>
                  <c:y val="0.18528868471502849"/>
                </c:manualLayout>
              </c:layout>
              <c:showPercent val="1"/>
            </c:dLbl>
            <c:dLbl>
              <c:idx val="3"/>
              <c:layout>
                <c:manualLayout>
                  <c:x val="6.0375295612211714E-2"/>
                  <c:y val="-3.4670724663388171E-2"/>
                </c:manualLayout>
              </c:layout>
              <c:showPercent val="1"/>
            </c:dLbl>
            <c:txPr>
              <a:bodyPr/>
              <a:lstStyle/>
              <a:p>
                <a:pPr>
                  <a:defRPr sz="2000" b="1"/>
                </a:pPr>
                <a:endParaRPr lang="ru-RU"/>
              </a:p>
            </c:txPr>
            <c:showPercent val="1"/>
            <c:showLeaderLines val="1"/>
          </c:dLbls>
          <c:cat>
            <c:strRef>
              <c:f>Лист1!$A$2:$A$4</c:f>
              <c:strCache>
                <c:ptCount val="3"/>
                <c:pt idx="0">
                  <c:v>налоговые</c:v>
                </c:pt>
                <c:pt idx="1">
                  <c:v>неналоговые</c:v>
                </c:pt>
                <c:pt idx="2">
                  <c:v>безвозмездные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6765</c:v>
                </c:pt>
                <c:pt idx="1">
                  <c:v>1351</c:v>
                </c:pt>
                <c:pt idx="2">
                  <c:v>16442</c:v>
                </c:pt>
              </c:numCache>
            </c:numRef>
          </c:val>
        </c:ser>
        <c:firstSliceAng val="180"/>
        <c:holeSize val="50"/>
      </c:doughnutChart>
    </c:plotArea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7"/>
  <c:chart>
    <c:autoTitleDeleted val="1"/>
    <c:plotArea>
      <c:layout>
        <c:manualLayout>
          <c:layoutTarget val="inner"/>
          <c:xMode val="edge"/>
          <c:yMode val="edge"/>
          <c:x val="7.2360271020952133E-2"/>
          <c:y val="0"/>
          <c:w val="0.52855045136904066"/>
          <c:h val="1"/>
        </c:manualLayout>
      </c:layout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solidFill>
              <a:srgbClr val="FAB4D4"/>
            </a:solidFill>
          </c:spPr>
          <c:dPt>
            <c:idx val="0"/>
            <c:spPr>
              <a:solidFill>
                <a:schemeClr val="accent1">
                  <a:lumMod val="40000"/>
                  <a:lumOff val="60000"/>
                </a:schemeClr>
              </a:solidFill>
            </c:spPr>
          </c:dPt>
          <c:dPt>
            <c:idx val="1"/>
            <c:spPr>
              <a:solidFill>
                <a:schemeClr val="accent4">
                  <a:lumMod val="90000"/>
                </a:schemeClr>
              </a:solidFill>
            </c:spPr>
          </c:dPt>
          <c:dPt>
            <c:idx val="2"/>
            <c:spPr>
              <a:solidFill>
                <a:schemeClr val="accent5">
                  <a:lumMod val="40000"/>
                  <a:lumOff val="60000"/>
                </a:schemeClr>
              </a:solidFill>
            </c:spPr>
          </c:dPt>
          <c:dLbls>
            <c:dLbl>
              <c:idx val="0"/>
              <c:layout>
                <c:manualLayout>
                  <c:x val="-1.0768167127380301E-2"/>
                  <c:y val="-3.1426529206900887E-2"/>
                </c:manualLayout>
              </c:layout>
              <c:showPercent val="1"/>
            </c:dLbl>
            <c:dLbl>
              <c:idx val="1"/>
              <c:layout>
                <c:manualLayout>
                  <c:x val="1.5075433978332413E-2"/>
                  <c:y val="8.9789073447462241E-3"/>
                </c:manualLayout>
              </c:layout>
              <c:showPercent val="1"/>
            </c:dLbl>
            <c:dLbl>
              <c:idx val="2"/>
              <c:layout>
                <c:manualLayout>
                  <c:x val="1.9382700829284543E-2"/>
                  <c:y val="4.0405083051357926E-2"/>
                </c:manualLayout>
              </c:layout>
              <c:showPercent val="1"/>
            </c:dLbl>
            <c:txPr>
              <a:bodyPr/>
              <a:lstStyle/>
              <a:p>
                <a:pPr>
                  <a:defRPr b="0">
                    <a:latin typeface="Tahoma" pitchFamily="34" charset="0"/>
                    <a:ea typeface="Tahoma" pitchFamily="34" charset="0"/>
                    <a:cs typeface="Tahoma" pitchFamily="34" charset="0"/>
                  </a:defRPr>
                </a:pPr>
                <a:endParaRPr lang="ru-RU"/>
              </a:p>
            </c:txPr>
            <c:showPercent val="1"/>
            <c:showLeaderLines val="1"/>
          </c:dLbls>
          <c:cat>
            <c:strRef>
              <c:f>Лист1!$A$2:$A$4</c:f>
              <c:strCache>
                <c:ptCount val="3"/>
                <c:pt idx="0">
                  <c:v>НАЛОГОВЫЕ ДОХОДЫ</c:v>
                </c:pt>
                <c:pt idx="1">
                  <c:v>НЕНАЛОГОВЫЕ ДОХОДЫ</c:v>
                </c:pt>
                <c:pt idx="2">
                  <c:v>БЕЗВОЗМЕЗДНЫЕ ПОСТУПЛЕНИЯ</c:v>
                </c:pt>
              </c:strCache>
            </c:strRef>
          </c:cat>
          <c:val>
            <c:numRef>
              <c:f>Лист1!$B$2:$B$4</c:f>
              <c:numCache>
                <c:formatCode>#,##0.0</c:formatCode>
                <c:ptCount val="3"/>
                <c:pt idx="0">
                  <c:v>6765</c:v>
                </c:pt>
                <c:pt idx="1">
                  <c:v>1351</c:v>
                </c:pt>
                <c:pt idx="2">
                  <c:v>16442</c:v>
                </c:pt>
              </c:numCache>
            </c:numRef>
          </c:val>
        </c:ser>
        <c:firstSliceAng val="0"/>
        <c:holeSize val="50"/>
      </c:doughnutChart>
    </c:plotArea>
    <c:plotVisOnly val="1"/>
  </c:chart>
  <c:txPr>
    <a:bodyPr/>
    <a:lstStyle/>
    <a:p>
      <a:pPr>
        <a:defRPr lang="ru-RU" sz="2400" b="1" kern="1200" dirty="0" smtClean="0">
          <a:solidFill>
            <a:schemeClr val="tx1"/>
          </a:solidFill>
          <a:latin typeface="+mn-lt"/>
          <a:ea typeface="+mn-ea"/>
          <a:cs typeface="+mn-cs"/>
        </a:defRPr>
      </a:pPr>
      <a:endParaRPr lang="ru-RU"/>
    </a:p>
  </c:txPr>
  <c:externalData r:id="rId1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view3D>
      <c:rAngAx val="1"/>
    </c:view3D>
    <c:sideWall>
      <c:spPr>
        <a:noFill/>
        <a:ln w="25400">
          <a:noFill/>
        </a:ln>
      </c:spPr>
    </c:sideWall>
    <c:backWall>
      <c:spPr>
        <a:noFill/>
        <a:ln w="25400">
          <a:noFill/>
        </a:ln>
      </c:spPr>
    </c:backWall>
    <c:plotArea>
      <c:layout/>
      <c:bar3DChart>
        <c:barDir val="col"/>
        <c:grouping val="stacked"/>
        <c:ser>
          <c:idx val="0"/>
          <c:order val="0"/>
          <c:tx>
            <c:strRef>
              <c:f>Лист1!$B$1</c:f>
              <c:strCache>
                <c:ptCount val="1"/>
                <c:pt idx="0">
                  <c:v>налоговые</c:v>
                </c:pt>
              </c:strCache>
            </c:strRef>
          </c:tx>
          <c:spPr>
            <a:solidFill>
              <a:schemeClr val="accent1">
                <a:lumMod val="40000"/>
                <a:lumOff val="60000"/>
              </a:schemeClr>
            </a:solidFill>
          </c:spPr>
          <c:cat>
            <c:strRef>
              <c:f>Лист1!$A$2:$A$3</c:f>
              <c:strCache>
                <c:ptCount val="2"/>
                <c:pt idx="0">
                  <c:v>2020 год</c:v>
                </c:pt>
                <c:pt idx="1">
                  <c:v>2021 год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6010</c:v>
                </c:pt>
                <c:pt idx="1">
                  <c:v>6765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неналоговые безвозмездные</c:v>
                </c:pt>
              </c:strCache>
            </c:strRef>
          </c:tx>
          <c:spPr>
            <a:solidFill>
              <a:srgbClr val="FAB4D4"/>
            </a:solidFill>
          </c:spPr>
          <c:dPt>
            <c:idx val="0"/>
            <c:spPr>
              <a:solidFill>
                <a:schemeClr val="accent4">
                  <a:lumMod val="90000"/>
                </a:schemeClr>
              </a:solidFill>
            </c:spPr>
          </c:dPt>
          <c:dPt>
            <c:idx val="1"/>
            <c:spPr>
              <a:solidFill>
                <a:schemeClr val="accent4">
                  <a:lumMod val="90000"/>
                </a:schemeClr>
              </a:solidFill>
            </c:spPr>
          </c:dPt>
          <c:cat>
            <c:strRef>
              <c:f>Лист1!$A$2:$A$3</c:f>
              <c:strCache>
                <c:ptCount val="2"/>
                <c:pt idx="0">
                  <c:v>2020 год</c:v>
                </c:pt>
                <c:pt idx="1">
                  <c:v>2021 год</c:v>
                </c:pt>
              </c:strCache>
            </c:strRef>
          </c:cat>
          <c:val>
            <c:numRef>
              <c:f>Лист1!$C$2:$C$3</c:f>
              <c:numCache>
                <c:formatCode>General</c:formatCode>
                <c:ptCount val="2"/>
                <c:pt idx="0">
                  <c:v>659</c:v>
                </c:pt>
                <c:pt idx="1">
                  <c:v>1351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безвозмездные</c:v>
                </c:pt>
              </c:strCache>
            </c:strRef>
          </c:tx>
          <c:spPr>
            <a:solidFill>
              <a:schemeClr val="accent5">
                <a:lumMod val="60000"/>
                <a:lumOff val="40000"/>
              </a:schemeClr>
            </a:solidFill>
          </c:spPr>
          <c:dPt>
            <c:idx val="0"/>
            <c:spPr>
              <a:solidFill>
                <a:schemeClr val="accent5">
                  <a:lumMod val="40000"/>
                  <a:lumOff val="60000"/>
                </a:schemeClr>
              </a:solidFill>
            </c:spPr>
          </c:dPt>
          <c:dPt>
            <c:idx val="1"/>
            <c:spPr>
              <a:solidFill>
                <a:schemeClr val="accent5">
                  <a:lumMod val="40000"/>
                  <a:lumOff val="60000"/>
                </a:schemeClr>
              </a:solidFill>
            </c:spPr>
          </c:dPt>
          <c:cat>
            <c:strRef>
              <c:f>Лист1!$A$2:$A$3</c:f>
              <c:strCache>
                <c:ptCount val="2"/>
                <c:pt idx="0">
                  <c:v>2020 год</c:v>
                </c:pt>
                <c:pt idx="1">
                  <c:v>2021 год</c:v>
                </c:pt>
              </c:strCache>
            </c:strRef>
          </c:cat>
          <c:val>
            <c:numRef>
              <c:f>Лист1!$D$2:$D$3</c:f>
              <c:numCache>
                <c:formatCode>General</c:formatCode>
                <c:ptCount val="2"/>
                <c:pt idx="0">
                  <c:v>14511</c:v>
                </c:pt>
                <c:pt idx="1">
                  <c:v>16442</c:v>
                </c:pt>
              </c:numCache>
            </c:numRef>
          </c:val>
        </c:ser>
        <c:shape val="cylinder"/>
        <c:axId val="70097920"/>
        <c:axId val="70107904"/>
        <c:axId val="0"/>
      </c:bar3DChart>
      <c:catAx>
        <c:axId val="70097920"/>
        <c:scaling>
          <c:orientation val="minMax"/>
        </c:scaling>
        <c:axPos val="b"/>
        <c:tickLblPos val="nextTo"/>
        <c:txPr>
          <a:bodyPr/>
          <a:lstStyle/>
          <a:p>
            <a:pPr>
              <a:defRPr>
                <a:latin typeface="Tahoma" pitchFamily="34" charset="0"/>
                <a:ea typeface="Tahoma" pitchFamily="34" charset="0"/>
                <a:cs typeface="Tahoma" pitchFamily="34" charset="0"/>
              </a:defRPr>
            </a:pPr>
            <a:endParaRPr lang="ru-RU"/>
          </a:p>
        </c:txPr>
        <c:crossAx val="70107904"/>
        <c:crosses val="autoZero"/>
        <c:auto val="1"/>
        <c:lblAlgn val="ctr"/>
        <c:lblOffset val="100"/>
      </c:catAx>
      <c:valAx>
        <c:axId val="70107904"/>
        <c:scaling>
          <c:orientation val="minMax"/>
        </c:scaling>
        <c:delete val="1"/>
        <c:axPos val="l"/>
        <c:numFmt formatCode="General" sourceLinked="1"/>
        <c:tickLblPos val="none"/>
        <c:crossAx val="70097920"/>
        <c:crosses val="autoZero"/>
        <c:crossBetween val="between"/>
      </c:valAx>
    </c:plotArea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34"/>
  <c:chart>
    <c:autoTitleDeleted val="1"/>
    <c:plotArea>
      <c:layout>
        <c:manualLayout>
          <c:layoutTarget val="inner"/>
          <c:xMode val="edge"/>
          <c:yMode val="edge"/>
          <c:x val="0.1854162623049653"/>
          <c:y val="5.4077449060892784E-2"/>
          <c:w val="0.7552849408471155"/>
          <c:h val="0.88127836791253156"/>
        </c:manualLayout>
      </c:layout>
      <c:doughnutChart>
        <c:varyColors val="1"/>
        <c:firstSliceAng val="208"/>
        <c:holeSize val="50"/>
      </c:doughnutChart>
      <c:spPr>
        <a:effectLst>
          <a:outerShdw blurRad="50800" dist="50800" dir="6960000" algn="ctr" rotWithShape="0">
            <a:srgbClr val="000000">
              <a:alpha val="43137"/>
            </a:srgbClr>
          </a:outerShdw>
        </a:effectLst>
      </c:spPr>
    </c:plotArea>
    <c:plotVisOnly val="1"/>
  </c:chart>
  <c:spPr>
    <a:noFill/>
    <a:ln>
      <a:noFill/>
    </a:ln>
  </c:spPr>
  <c:txPr>
    <a:bodyPr/>
    <a:lstStyle/>
    <a:p>
      <a:pPr>
        <a:defRPr sz="1800"/>
      </a:pPr>
      <a:endParaRPr lang="ru-RU"/>
    </a:p>
  </c:txPr>
  <c:externalData r:id="rId1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view3D>
      <c:rotX val="0"/>
      <c:rotY val="0"/>
      <c:depthPercent val="80"/>
      <c:perspective val="0"/>
    </c:view3D>
    <c:plotArea>
      <c:layout>
        <c:manualLayout>
          <c:layoutTarget val="inner"/>
          <c:xMode val="edge"/>
          <c:yMode val="edge"/>
          <c:x val="2.7072750823307491E-2"/>
          <c:y val="1.7460904117542121E-2"/>
          <c:w val="0.92554993523590467"/>
          <c:h val="0.75815941145580523"/>
        </c:manualLayout>
      </c:layout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solidFill>
              <a:srgbClr val="FF0000"/>
            </a:solidFill>
          </c:spPr>
          <c:dLbls>
            <c:dLbl>
              <c:idx val="1"/>
              <c:delete val="1"/>
            </c:dLbl>
            <c:txPr>
              <a:bodyPr/>
              <a:lstStyle/>
              <a:p>
                <a:pPr>
                  <a:defRPr sz="2000" b="1">
                    <a:latin typeface="Tahoma" pitchFamily="34" charset="0"/>
                    <a:ea typeface="Tahoma" pitchFamily="34" charset="0"/>
                    <a:cs typeface="Tahoma" pitchFamily="34" charset="0"/>
                  </a:defRPr>
                </a:pPr>
                <a:endParaRPr lang="ru-RU"/>
              </a:p>
            </c:txPr>
            <c:showVal val="1"/>
          </c:dLbls>
          <c:cat>
            <c:strRef>
              <c:f>Лист1!$A$2:$A$3</c:f>
              <c:strCache>
                <c:ptCount val="2"/>
                <c:pt idx="0">
                  <c:v>2020 год</c:v>
                </c:pt>
                <c:pt idx="1">
                  <c:v>2021 год</c:v>
                </c:pt>
              </c:strCache>
            </c:strRef>
          </c:cat>
          <c:val>
            <c:numRef>
              <c:f>Лист1!$B$2:$B$3</c:f>
              <c:numCache>
                <c:formatCode>#,##0</c:formatCode>
                <c:ptCount val="2"/>
                <c:pt idx="0">
                  <c:v>6010</c:v>
                </c:pt>
                <c:pt idx="1">
                  <c:v>6765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Ряд 2</c:v>
                </c:pt>
              </c:strCache>
            </c:strRef>
          </c:tx>
          <c:cat>
            <c:strRef>
              <c:f>Лист1!$A$2:$A$3</c:f>
              <c:strCache>
                <c:ptCount val="2"/>
                <c:pt idx="0">
                  <c:v>2020 год</c:v>
                </c:pt>
                <c:pt idx="1">
                  <c:v>2021 год</c:v>
                </c:pt>
              </c:strCache>
            </c:strRef>
          </c:cat>
          <c:val>
            <c:numRef>
              <c:f>Лист1!$C$2:$C$3</c:f>
            </c:numRef>
          </c:val>
          <c:shape val="box"/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Ряд 3</c:v>
                </c:pt>
              </c:strCache>
            </c:strRef>
          </c:tx>
          <c:cat>
            <c:strRef>
              <c:f>Лист1!$A$2:$A$3</c:f>
              <c:strCache>
                <c:ptCount val="2"/>
                <c:pt idx="0">
                  <c:v>2020 год</c:v>
                </c:pt>
                <c:pt idx="1">
                  <c:v>2021 год</c:v>
                </c:pt>
              </c:strCache>
            </c:strRef>
          </c:cat>
          <c:val>
            <c:numRef>
              <c:f>Лист1!$D$2:$D$3</c:f>
            </c:numRef>
          </c:val>
          <c:shape val="box"/>
        </c:ser>
        <c:shape val="cylinder"/>
        <c:axId val="197976832"/>
        <c:axId val="197978368"/>
        <c:axId val="0"/>
      </c:bar3DChart>
      <c:catAx>
        <c:axId val="197976832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1600" b="0">
                <a:latin typeface="Tahoma" pitchFamily="34" charset="0"/>
                <a:ea typeface="Tahoma" pitchFamily="34" charset="0"/>
                <a:cs typeface="Tahoma" pitchFamily="34" charset="0"/>
              </a:defRPr>
            </a:pPr>
            <a:endParaRPr lang="ru-RU"/>
          </a:p>
        </c:txPr>
        <c:crossAx val="197978368"/>
        <c:crosses val="autoZero"/>
        <c:auto val="1"/>
        <c:lblAlgn val="ctr"/>
        <c:lblOffset val="100"/>
      </c:catAx>
      <c:valAx>
        <c:axId val="197978368"/>
        <c:scaling>
          <c:orientation val="minMax"/>
        </c:scaling>
        <c:delete val="1"/>
        <c:axPos val="l"/>
        <c:numFmt formatCode="#,##0" sourceLinked="1"/>
        <c:tickLblPos val="none"/>
        <c:crossAx val="197976832"/>
        <c:crosses val="autoZero"/>
        <c:crossBetween val="between"/>
      </c:valAx>
    </c:plotArea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plotArea>
      <c:layout>
        <c:manualLayout>
          <c:layoutTarget val="inner"/>
          <c:xMode val="edge"/>
          <c:yMode val="edge"/>
          <c:x val="5.3705722426542583E-2"/>
          <c:y val="0.10775756203721699"/>
          <c:w val="0.82253761285142468"/>
          <c:h val="0.78762254815963806"/>
        </c:manualLayout>
      </c:layout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dPt>
            <c:idx val="0"/>
            <c:spPr>
              <a:solidFill>
                <a:schemeClr val="accent1">
                  <a:lumMod val="40000"/>
                  <a:lumOff val="60000"/>
                </a:schemeClr>
              </a:solidFill>
            </c:spPr>
          </c:dPt>
          <c:dPt>
            <c:idx val="1"/>
            <c:spPr>
              <a:solidFill>
                <a:schemeClr val="accent4">
                  <a:lumMod val="90000"/>
                </a:schemeClr>
              </a:solidFill>
            </c:spPr>
          </c:dPt>
          <c:dPt>
            <c:idx val="2"/>
            <c:spPr>
              <a:solidFill>
                <a:schemeClr val="accent5">
                  <a:lumMod val="40000"/>
                  <a:lumOff val="60000"/>
                </a:schemeClr>
              </a:solidFill>
            </c:spPr>
          </c:dPt>
          <c:dPt>
            <c:idx val="3"/>
            <c:spPr>
              <a:solidFill>
                <a:schemeClr val="tx2"/>
              </a:solidFill>
            </c:spPr>
          </c:dPt>
          <c:dPt>
            <c:idx val="4"/>
            <c:spPr>
              <a:solidFill>
                <a:schemeClr val="accent6">
                  <a:lumMod val="90000"/>
                </a:schemeClr>
              </a:solidFill>
            </c:spPr>
          </c:dPt>
          <c:dPt>
            <c:idx val="5"/>
            <c:spPr>
              <a:solidFill>
                <a:schemeClr val="bg1">
                  <a:lumMod val="85000"/>
                </a:schemeClr>
              </a:solidFill>
            </c:spPr>
          </c:dPt>
          <c:dLbls>
            <c:dLbl>
              <c:idx val="0"/>
              <c:layout>
                <c:manualLayout>
                  <c:x val="-5.0217884171042775E-3"/>
                  <c:y val="-6.2526448557155889E-2"/>
                </c:manualLayout>
              </c:layout>
              <c:showPercent val="1"/>
            </c:dLbl>
            <c:dLbl>
              <c:idx val="1"/>
              <c:layout>
                <c:manualLayout>
                  <c:x val="5.1238311283221104E-3"/>
                  <c:y val="-3.1308684523898477E-2"/>
                </c:manualLayout>
              </c:layout>
              <c:showPercent val="1"/>
            </c:dLbl>
            <c:dLbl>
              <c:idx val="2"/>
              <c:layout>
                <c:manualLayout>
                  <c:x val="1.9978859692007554E-2"/>
                  <c:y val="-1.6947518435044783E-2"/>
                </c:manualLayout>
              </c:layout>
              <c:showPercent val="1"/>
            </c:dLbl>
            <c:dLbl>
              <c:idx val="3"/>
              <c:layout>
                <c:manualLayout>
                  <c:x val="2.5349799656143642E-2"/>
                  <c:y val="2.7326183972426074E-2"/>
                </c:manualLayout>
              </c:layout>
              <c:showPercent val="1"/>
            </c:dLbl>
            <c:dLbl>
              <c:idx val="4"/>
              <c:delete val="1"/>
            </c:dLbl>
            <c:dLbl>
              <c:idx val="5"/>
              <c:delete val="1"/>
            </c:dLbl>
            <c:txPr>
              <a:bodyPr/>
              <a:lstStyle/>
              <a:p>
                <a:pPr>
                  <a:defRPr sz="1800" b="0"/>
                </a:pPr>
                <a:endParaRPr lang="ru-RU"/>
              </a:p>
            </c:txPr>
            <c:showPercent val="1"/>
            <c:showLeaderLines val="1"/>
          </c:dLbls>
          <c:cat>
            <c:strRef>
              <c:f>Лист1!$A$2:$A$7</c:f>
              <c:strCache>
                <c:ptCount val="6"/>
                <c:pt idx="0">
                  <c:v>НДФЛ</c:v>
                </c:pt>
                <c:pt idx="1">
                  <c:v> Земельный налог</c:v>
                </c:pt>
                <c:pt idx="2">
                  <c:v>Совокупные налоги</c:v>
                </c:pt>
                <c:pt idx="3">
                  <c:v>Налог на имущество физических лиц </c:v>
                </c:pt>
                <c:pt idx="4">
                  <c:v>Государственная   </c:v>
                </c:pt>
                <c:pt idx="5">
                  <c:v>Прочие налоговые </c:v>
                </c:pt>
              </c:strCache>
            </c:strRef>
          </c:cat>
          <c:val>
            <c:numRef>
              <c:f>Лист1!$B$2:$B$7</c:f>
              <c:numCache>
                <c:formatCode>#,##0</c:formatCode>
                <c:ptCount val="6"/>
                <c:pt idx="0">
                  <c:v>4299</c:v>
                </c:pt>
                <c:pt idx="1">
                  <c:v>1351</c:v>
                </c:pt>
                <c:pt idx="2" formatCode="General">
                  <c:v>797</c:v>
                </c:pt>
                <c:pt idx="3" formatCode="General">
                  <c:v>137</c:v>
                </c:pt>
                <c:pt idx="4" formatCode="General">
                  <c:v>104</c:v>
                </c:pt>
                <c:pt idx="5" formatCode="General">
                  <c:v>77</c:v>
                </c:pt>
              </c:numCache>
            </c:numRef>
          </c:val>
        </c:ser>
        <c:firstSliceAng val="161"/>
        <c:holeSize val="50"/>
      </c:doughnutChart>
    </c:plotArea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B18DDC0-8FAA-4F4B-A37E-74E56A1F8C3E}" type="doc">
      <dgm:prSet loTypeId="urn:microsoft.com/office/officeart/2005/8/layout/target3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CD4F4499-EAD4-4E2D-BB10-3C75736248F3}">
      <dgm:prSet custT="1"/>
      <dgm:spPr/>
      <dgm:t>
        <a:bodyPr/>
        <a:lstStyle/>
        <a:p>
          <a:pPr algn="ctr" rtl="0"/>
          <a:r>
            <a:rPr lang="ru-RU" sz="2300" b="0" dirty="0" smtClean="0">
              <a:latin typeface="Tahoma" pitchFamily="34" charset="0"/>
              <a:ea typeface="Tahoma" pitchFamily="34" charset="0"/>
              <a:cs typeface="Tahoma" pitchFamily="34" charset="0"/>
            </a:rPr>
            <a:t>Исполнение в 2021 году составило </a:t>
          </a:r>
          <a:r>
            <a:rPr lang="ru-RU" sz="2300" b="1" dirty="0" smtClean="0">
              <a:latin typeface="Tahoma" pitchFamily="34" charset="0"/>
              <a:ea typeface="Tahoma" pitchFamily="34" charset="0"/>
              <a:cs typeface="Tahoma" pitchFamily="34" charset="0"/>
            </a:rPr>
            <a:t>101,2 % </a:t>
          </a:r>
        </a:p>
      </dgm:t>
    </dgm:pt>
    <dgm:pt modelId="{DC50C15C-4BFF-42CA-9819-2BD8DB31F3E7}" type="parTrans" cxnId="{3E8FE999-D9AD-4AC4-B0D4-72185C115920}">
      <dgm:prSet/>
      <dgm:spPr/>
      <dgm:t>
        <a:bodyPr/>
        <a:lstStyle/>
        <a:p>
          <a:endParaRPr lang="ru-RU"/>
        </a:p>
      </dgm:t>
    </dgm:pt>
    <dgm:pt modelId="{CEAEB6C7-03E0-4E28-913E-62143DC9B03F}" type="sibTrans" cxnId="{3E8FE999-D9AD-4AC4-B0D4-72185C115920}">
      <dgm:prSet/>
      <dgm:spPr/>
      <dgm:t>
        <a:bodyPr/>
        <a:lstStyle/>
        <a:p>
          <a:endParaRPr lang="ru-RU"/>
        </a:p>
      </dgm:t>
    </dgm:pt>
    <dgm:pt modelId="{672A847A-AEF1-4AE3-BAE4-DA3EABD9DC6E}" type="pres">
      <dgm:prSet presAssocID="{AB18DDC0-8FAA-4F4B-A37E-74E56A1F8C3E}" presName="Name0" presStyleCnt="0">
        <dgm:presLayoutVars>
          <dgm:chMax val="7"/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B9C725C3-1544-4436-9F38-BA366382351D}" type="pres">
      <dgm:prSet presAssocID="{CD4F4499-EAD4-4E2D-BB10-3C75736248F3}" presName="circle1" presStyleLbl="node1" presStyleIdx="0" presStyleCnt="1" custScaleX="122231"/>
      <dgm:spPr>
        <a:solidFill>
          <a:schemeClr val="accent1">
            <a:lumMod val="75000"/>
          </a:schemeClr>
        </a:solidFill>
      </dgm:spPr>
      <dgm:t>
        <a:bodyPr/>
        <a:lstStyle/>
        <a:p>
          <a:endParaRPr lang="ru-RU"/>
        </a:p>
      </dgm:t>
    </dgm:pt>
    <dgm:pt modelId="{8019FA5A-C4C6-4982-91FE-73D522788ECA}" type="pres">
      <dgm:prSet presAssocID="{CD4F4499-EAD4-4E2D-BB10-3C75736248F3}" presName="space" presStyleCnt="0"/>
      <dgm:spPr/>
    </dgm:pt>
    <dgm:pt modelId="{BC561758-F9D4-42F3-AF31-33436BCC9BB7}" type="pres">
      <dgm:prSet presAssocID="{CD4F4499-EAD4-4E2D-BB10-3C75736248F3}" presName="rect1" presStyleLbl="alignAcc1" presStyleIdx="0" presStyleCnt="1" custScaleX="100000" custLinFactNeighborX="-881" custLinFactNeighborY="-69447"/>
      <dgm:spPr/>
      <dgm:t>
        <a:bodyPr/>
        <a:lstStyle/>
        <a:p>
          <a:endParaRPr lang="ru-RU"/>
        </a:p>
      </dgm:t>
    </dgm:pt>
    <dgm:pt modelId="{9CEDB763-7A4B-4EFF-8AAE-2F6D97770E9E}" type="pres">
      <dgm:prSet presAssocID="{CD4F4499-EAD4-4E2D-BB10-3C75736248F3}" presName="rect1ParTxNoCh" presStyleLbl="alignAcc1" presStyleIdx="0" presStyleCnt="1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943C0455-F08D-4134-B6EC-5542B91554DC}" type="presOf" srcId="{AB18DDC0-8FAA-4F4B-A37E-74E56A1F8C3E}" destId="{672A847A-AEF1-4AE3-BAE4-DA3EABD9DC6E}" srcOrd="0" destOrd="0" presId="urn:microsoft.com/office/officeart/2005/8/layout/target3"/>
    <dgm:cxn modelId="{928415E1-B5AA-4692-9EEC-26D8F1B09C07}" type="presOf" srcId="{CD4F4499-EAD4-4E2D-BB10-3C75736248F3}" destId="{BC561758-F9D4-42F3-AF31-33436BCC9BB7}" srcOrd="0" destOrd="0" presId="urn:microsoft.com/office/officeart/2005/8/layout/target3"/>
    <dgm:cxn modelId="{201C8BA2-F0DC-4942-BE1E-A00578D2351A}" type="presOf" srcId="{CD4F4499-EAD4-4E2D-BB10-3C75736248F3}" destId="{9CEDB763-7A4B-4EFF-8AAE-2F6D97770E9E}" srcOrd="1" destOrd="0" presId="urn:microsoft.com/office/officeart/2005/8/layout/target3"/>
    <dgm:cxn modelId="{3E8FE999-D9AD-4AC4-B0D4-72185C115920}" srcId="{AB18DDC0-8FAA-4F4B-A37E-74E56A1F8C3E}" destId="{CD4F4499-EAD4-4E2D-BB10-3C75736248F3}" srcOrd="0" destOrd="0" parTransId="{DC50C15C-4BFF-42CA-9819-2BD8DB31F3E7}" sibTransId="{CEAEB6C7-03E0-4E28-913E-62143DC9B03F}"/>
    <dgm:cxn modelId="{3BD77213-A66C-431B-9049-F1C346FD8F10}" type="presParOf" srcId="{672A847A-AEF1-4AE3-BAE4-DA3EABD9DC6E}" destId="{B9C725C3-1544-4436-9F38-BA366382351D}" srcOrd="0" destOrd="0" presId="urn:microsoft.com/office/officeart/2005/8/layout/target3"/>
    <dgm:cxn modelId="{0181D7BB-2090-412C-9C57-D0B2A44EA80D}" type="presParOf" srcId="{672A847A-AEF1-4AE3-BAE4-DA3EABD9DC6E}" destId="{8019FA5A-C4C6-4982-91FE-73D522788ECA}" srcOrd="1" destOrd="0" presId="urn:microsoft.com/office/officeart/2005/8/layout/target3"/>
    <dgm:cxn modelId="{61C0080B-FD24-4D73-96AA-ECDC24B9973D}" type="presParOf" srcId="{672A847A-AEF1-4AE3-BAE4-DA3EABD9DC6E}" destId="{BC561758-F9D4-42F3-AF31-33436BCC9BB7}" srcOrd="2" destOrd="0" presId="urn:microsoft.com/office/officeart/2005/8/layout/target3"/>
    <dgm:cxn modelId="{81F36BB8-C2FA-41DA-BE96-78B3C497D46D}" type="presParOf" srcId="{672A847A-AEF1-4AE3-BAE4-DA3EABD9DC6E}" destId="{9CEDB763-7A4B-4EFF-8AAE-2F6D97770E9E}" srcOrd="3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xmlns="" relId="rId12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B18DDC0-8FAA-4F4B-A37E-74E56A1F8C3E}" type="doc">
      <dgm:prSet loTypeId="urn:microsoft.com/office/officeart/2005/8/layout/target3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CD4F4499-EAD4-4E2D-BB10-3C75736248F3}">
      <dgm:prSet custT="1"/>
      <dgm:spPr/>
      <dgm:t>
        <a:bodyPr/>
        <a:lstStyle/>
        <a:p>
          <a:pPr algn="ctr" rtl="0"/>
          <a:r>
            <a:rPr lang="ru-RU" sz="2300" b="0" dirty="0" smtClean="0">
              <a:latin typeface="Tahoma" pitchFamily="34" charset="0"/>
              <a:ea typeface="Tahoma" pitchFamily="34" charset="0"/>
              <a:cs typeface="Tahoma" pitchFamily="34" charset="0"/>
            </a:rPr>
            <a:t>Исполнение в 2021 году составило </a:t>
          </a:r>
          <a:r>
            <a:rPr lang="ru-RU" sz="2300" b="1" dirty="0" smtClean="0">
              <a:latin typeface="Tahoma" pitchFamily="34" charset="0"/>
              <a:ea typeface="Tahoma" pitchFamily="34" charset="0"/>
              <a:cs typeface="Tahoma" pitchFamily="34" charset="0"/>
            </a:rPr>
            <a:t>99,5 % </a:t>
          </a:r>
        </a:p>
      </dgm:t>
    </dgm:pt>
    <dgm:pt modelId="{DC50C15C-4BFF-42CA-9819-2BD8DB31F3E7}" type="parTrans" cxnId="{3E8FE999-D9AD-4AC4-B0D4-72185C115920}">
      <dgm:prSet/>
      <dgm:spPr/>
      <dgm:t>
        <a:bodyPr/>
        <a:lstStyle/>
        <a:p>
          <a:endParaRPr lang="ru-RU"/>
        </a:p>
      </dgm:t>
    </dgm:pt>
    <dgm:pt modelId="{CEAEB6C7-03E0-4E28-913E-62143DC9B03F}" type="sibTrans" cxnId="{3E8FE999-D9AD-4AC4-B0D4-72185C115920}">
      <dgm:prSet/>
      <dgm:spPr/>
      <dgm:t>
        <a:bodyPr/>
        <a:lstStyle/>
        <a:p>
          <a:endParaRPr lang="ru-RU"/>
        </a:p>
      </dgm:t>
    </dgm:pt>
    <dgm:pt modelId="{672A847A-AEF1-4AE3-BAE4-DA3EABD9DC6E}" type="pres">
      <dgm:prSet presAssocID="{AB18DDC0-8FAA-4F4B-A37E-74E56A1F8C3E}" presName="Name0" presStyleCnt="0">
        <dgm:presLayoutVars>
          <dgm:chMax val="7"/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B9C725C3-1544-4436-9F38-BA366382351D}" type="pres">
      <dgm:prSet presAssocID="{CD4F4499-EAD4-4E2D-BB10-3C75736248F3}" presName="circle1" presStyleLbl="node1" presStyleIdx="0" presStyleCnt="1" custScaleX="122231"/>
      <dgm:spPr>
        <a:solidFill>
          <a:schemeClr val="accent1">
            <a:lumMod val="75000"/>
          </a:schemeClr>
        </a:solidFill>
      </dgm:spPr>
      <dgm:t>
        <a:bodyPr/>
        <a:lstStyle/>
        <a:p>
          <a:endParaRPr lang="ru-RU"/>
        </a:p>
      </dgm:t>
    </dgm:pt>
    <dgm:pt modelId="{8019FA5A-C4C6-4982-91FE-73D522788ECA}" type="pres">
      <dgm:prSet presAssocID="{CD4F4499-EAD4-4E2D-BB10-3C75736248F3}" presName="space" presStyleCnt="0"/>
      <dgm:spPr/>
    </dgm:pt>
    <dgm:pt modelId="{BC561758-F9D4-42F3-AF31-33436BCC9BB7}" type="pres">
      <dgm:prSet presAssocID="{CD4F4499-EAD4-4E2D-BB10-3C75736248F3}" presName="rect1" presStyleLbl="alignAcc1" presStyleIdx="0" presStyleCnt="1" custScaleX="100000" custLinFactNeighborX="-881" custLinFactNeighborY="-69447"/>
      <dgm:spPr/>
      <dgm:t>
        <a:bodyPr/>
        <a:lstStyle/>
        <a:p>
          <a:endParaRPr lang="ru-RU"/>
        </a:p>
      </dgm:t>
    </dgm:pt>
    <dgm:pt modelId="{9CEDB763-7A4B-4EFF-8AAE-2F6D97770E9E}" type="pres">
      <dgm:prSet presAssocID="{CD4F4499-EAD4-4E2D-BB10-3C75736248F3}" presName="rect1ParTxNoCh" presStyleLbl="alignAcc1" presStyleIdx="0" presStyleCnt="1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64CA767-C22D-4C63-9818-EBCF77AACB49}" type="presOf" srcId="{AB18DDC0-8FAA-4F4B-A37E-74E56A1F8C3E}" destId="{672A847A-AEF1-4AE3-BAE4-DA3EABD9DC6E}" srcOrd="0" destOrd="0" presId="urn:microsoft.com/office/officeart/2005/8/layout/target3"/>
    <dgm:cxn modelId="{8D85FEBD-D1B6-4E3C-B010-C838732C5404}" type="presOf" srcId="{CD4F4499-EAD4-4E2D-BB10-3C75736248F3}" destId="{9CEDB763-7A4B-4EFF-8AAE-2F6D97770E9E}" srcOrd="1" destOrd="0" presId="urn:microsoft.com/office/officeart/2005/8/layout/target3"/>
    <dgm:cxn modelId="{3E8FE999-D9AD-4AC4-B0D4-72185C115920}" srcId="{AB18DDC0-8FAA-4F4B-A37E-74E56A1F8C3E}" destId="{CD4F4499-EAD4-4E2D-BB10-3C75736248F3}" srcOrd="0" destOrd="0" parTransId="{DC50C15C-4BFF-42CA-9819-2BD8DB31F3E7}" sibTransId="{CEAEB6C7-03E0-4E28-913E-62143DC9B03F}"/>
    <dgm:cxn modelId="{44307AEC-E9DF-4D58-B54A-93F804927E21}" type="presOf" srcId="{CD4F4499-EAD4-4E2D-BB10-3C75736248F3}" destId="{BC561758-F9D4-42F3-AF31-33436BCC9BB7}" srcOrd="0" destOrd="0" presId="urn:microsoft.com/office/officeart/2005/8/layout/target3"/>
    <dgm:cxn modelId="{E84C7127-9084-4B2F-B37D-C3444EB215B6}" type="presParOf" srcId="{672A847A-AEF1-4AE3-BAE4-DA3EABD9DC6E}" destId="{B9C725C3-1544-4436-9F38-BA366382351D}" srcOrd="0" destOrd="0" presId="urn:microsoft.com/office/officeart/2005/8/layout/target3"/>
    <dgm:cxn modelId="{82E70292-88B4-41B7-B333-FD85E26804D3}" type="presParOf" srcId="{672A847A-AEF1-4AE3-BAE4-DA3EABD9DC6E}" destId="{8019FA5A-C4C6-4982-91FE-73D522788ECA}" srcOrd="1" destOrd="0" presId="urn:microsoft.com/office/officeart/2005/8/layout/target3"/>
    <dgm:cxn modelId="{C412DBA4-2FF4-4002-8C19-5BB9EFBE2AAE}" type="presParOf" srcId="{672A847A-AEF1-4AE3-BAE4-DA3EABD9DC6E}" destId="{BC561758-F9D4-42F3-AF31-33436BCC9BB7}" srcOrd="2" destOrd="0" presId="urn:microsoft.com/office/officeart/2005/8/layout/target3"/>
    <dgm:cxn modelId="{D90D8595-9633-40E6-A3B1-6D5B4D410EF6}" type="presParOf" srcId="{672A847A-AEF1-4AE3-BAE4-DA3EABD9DC6E}" destId="{9CEDB763-7A4B-4EFF-8AAE-2F6D97770E9E}" srcOrd="3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xmlns="" relId="rId12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AB18DDC0-8FAA-4F4B-A37E-74E56A1F8C3E}" type="doc">
      <dgm:prSet loTypeId="urn:microsoft.com/office/officeart/2005/8/layout/target3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CD4F4499-EAD4-4E2D-BB10-3C75736248F3}">
      <dgm:prSet custT="1"/>
      <dgm:spPr/>
      <dgm:t>
        <a:bodyPr/>
        <a:lstStyle/>
        <a:p>
          <a:pPr algn="ctr" rtl="0"/>
          <a:r>
            <a:rPr lang="ru-RU" sz="2000" b="0" dirty="0" smtClean="0">
              <a:latin typeface="Tahoma" pitchFamily="34" charset="0"/>
              <a:ea typeface="Tahoma" pitchFamily="34" charset="0"/>
              <a:cs typeface="Tahoma" pitchFamily="34" charset="0"/>
            </a:rPr>
            <a:t>Исполнение в 2021 году составило </a:t>
          </a:r>
          <a:r>
            <a:rPr lang="ru-RU" sz="2000" b="1" dirty="0" smtClean="0">
              <a:latin typeface="Tahoma" pitchFamily="34" charset="0"/>
              <a:ea typeface="Tahoma" pitchFamily="34" charset="0"/>
              <a:cs typeface="Tahoma" pitchFamily="34" charset="0"/>
            </a:rPr>
            <a:t>92,1 % </a:t>
          </a:r>
        </a:p>
      </dgm:t>
    </dgm:pt>
    <dgm:pt modelId="{DC50C15C-4BFF-42CA-9819-2BD8DB31F3E7}" type="parTrans" cxnId="{3E8FE999-D9AD-4AC4-B0D4-72185C115920}">
      <dgm:prSet/>
      <dgm:spPr/>
      <dgm:t>
        <a:bodyPr/>
        <a:lstStyle/>
        <a:p>
          <a:endParaRPr lang="ru-RU"/>
        </a:p>
      </dgm:t>
    </dgm:pt>
    <dgm:pt modelId="{CEAEB6C7-03E0-4E28-913E-62143DC9B03F}" type="sibTrans" cxnId="{3E8FE999-D9AD-4AC4-B0D4-72185C115920}">
      <dgm:prSet/>
      <dgm:spPr/>
      <dgm:t>
        <a:bodyPr/>
        <a:lstStyle/>
        <a:p>
          <a:endParaRPr lang="ru-RU"/>
        </a:p>
      </dgm:t>
    </dgm:pt>
    <dgm:pt modelId="{672A847A-AEF1-4AE3-BAE4-DA3EABD9DC6E}" type="pres">
      <dgm:prSet presAssocID="{AB18DDC0-8FAA-4F4B-A37E-74E56A1F8C3E}" presName="Name0" presStyleCnt="0">
        <dgm:presLayoutVars>
          <dgm:chMax val="7"/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B9C725C3-1544-4436-9F38-BA366382351D}" type="pres">
      <dgm:prSet presAssocID="{CD4F4499-EAD4-4E2D-BB10-3C75736248F3}" presName="circle1" presStyleLbl="node1" presStyleIdx="0" presStyleCnt="1" custScaleX="122231"/>
      <dgm:spPr>
        <a:solidFill>
          <a:schemeClr val="accent1">
            <a:lumMod val="60000"/>
            <a:lumOff val="40000"/>
          </a:schemeClr>
        </a:solidFill>
      </dgm:spPr>
      <dgm:t>
        <a:bodyPr/>
        <a:lstStyle/>
        <a:p>
          <a:endParaRPr lang="ru-RU"/>
        </a:p>
      </dgm:t>
    </dgm:pt>
    <dgm:pt modelId="{8019FA5A-C4C6-4982-91FE-73D522788ECA}" type="pres">
      <dgm:prSet presAssocID="{CD4F4499-EAD4-4E2D-BB10-3C75736248F3}" presName="space" presStyleCnt="0"/>
      <dgm:spPr/>
    </dgm:pt>
    <dgm:pt modelId="{BC561758-F9D4-42F3-AF31-33436BCC9BB7}" type="pres">
      <dgm:prSet presAssocID="{CD4F4499-EAD4-4E2D-BB10-3C75736248F3}" presName="rect1" presStyleLbl="alignAcc1" presStyleIdx="0" presStyleCnt="1" custScaleX="100000" custLinFactNeighborX="26207"/>
      <dgm:spPr/>
      <dgm:t>
        <a:bodyPr/>
        <a:lstStyle/>
        <a:p>
          <a:endParaRPr lang="ru-RU"/>
        </a:p>
      </dgm:t>
    </dgm:pt>
    <dgm:pt modelId="{9CEDB763-7A4B-4EFF-8AAE-2F6D97770E9E}" type="pres">
      <dgm:prSet presAssocID="{CD4F4499-EAD4-4E2D-BB10-3C75736248F3}" presName="rect1ParTxNoCh" presStyleLbl="alignAcc1" presStyleIdx="0" presStyleCnt="1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3D537AA1-761A-4592-9C1A-778E886247E9}" type="presOf" srcId="{AB18DDC0-8FAA-4F4B-A37E-74E56A1F8C3E}" destId="{672A847A-AEF1-4AE3-BAE4-DA3EABD9DC6E}" srcOrd="0" destOrd="0" presId="urn:microsoft.com/office/officeart/2005/8/layout/target3"/>
    <dgm:cxn modelId="{50C2EE4D-72C6-4EB0-A4B5-E23E9985CAB0}" type="presOf" srcId="{CD4F4499-EAD4-4E2D-BB10-3C75736248F3}" destId="{9CEDB763-7A4B-4EFF-8AAE-2F6D97770E9E}" srcOrd="1" destOrd="0" presId="urn:microsoft.com/office/officeart/2005/8/layout/target3"/>
    <dgm:cxn modelId="{3E8FE999-D9AD-4AC4-B0D4-72185C115920}" srcId="{AB18DDC0-8FAA-4F4B-A37E-74E56A1F8C3E}" destId="{CD4F4499-EAD4-4E2D-BB10-3C75736248F3}" srcOrd="0" destOrd="0" parTransId="{DC50C15C-4BFF-42CA-9819-2BD8DB31F3E7}" sibTransId="{CEAEB6C7-03E0-4E28-913E-62143DC9B03F}"/>
    <dgm:cxn modelId="{A09E09D2-A894-4BF3-986C-F231BED21636}" type="presOf" srcId="{CD4F4499-EAD4-4E2D-BB10-3C75736248F3}" destId="{BC561758-F9D4-42F3-AF31-33436BCC9BB7}" srcOrd="0" destOrd="0" presId="urn:microsoft.com/office/officeart/2005/8/layout/target3"/>
    <dgm:cxn modelId="{169B34A8-65AE-4450-8E62-3185C5999293}" type="presParOf" srcId="{672A847A-AEF1-4AE3-BAE4-DA3EABD9DC6E}" destId="{B9C725C3-1544-4436-9F38-BA366382351D}" srcOrd="0" destOrd="0" presId="urn:microsoft.com/office/officeart/2005/8/layout/target3"/>
    <dgm:cxn modelId="{4B23F3D6-AA67-4E3D-B2EF-C12AFB4447BA}" type="presParOf" srcId="{672A847A-AEF1-4AE3-BAE4-DA3EABD9DC6E}" destId="{8019FA5A-C4C6-4982-91FE-73D522788ECA}" srcOrd="1" destOrd="0" presId="urn:microsoft.com/office/officeart/2005/8/layout/target3"/>
    <dgm:cxn modelId="{D99BA0A4-264D-44AC-AEBE-B98A818ED0F7}" type="presParOf" srcId="{672A847A-AEF1-4AE3-BAE4-DA3EABD9DC6E}" destId="{BC561758-F9D4-42F3-AF31-33436BCC9BB7}" srcOrd="2" destOrd="0" presId="urn:microsoft.com/office/officeart/2005/8/layout/target3"/>
    <dgm:cxn modelId="{47A4E13F-9C6F-439A-9422-D3E842DA3F9D}" type="presParOf" srcId="{672A847A-AEF1-4AE3-BAE4-DA3EABD9DC6E}" destId="{9CEDB763-7A4B-4EFF-8AAE-2F6D97770E9E}" srcOrd="3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xmlns="" relId="rId10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7B72780E-C83E-41EF-993C-CE8332189B1B}" type="doc">
      <dgm:prSet loTypeId="urn:microsoft.com/office/officeart/2005/8/layout/matrix1" loCatId="matrix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74338450-0FB6-4D3A-8887-FD1526A2CDEA}">
      <dgm:prSet phldrT="[Текст]"/>
      <dgm:spPr/>
      <dgm:t>
        <a:bodyPr/>
        <a:lstStyle/>
        <a:p>
          <a:r>
            <a:rPr lang="ru-RU" dirty="0" smtClean="0"/>
            <a:t>   8,0</a:t>
          </a:r>
          <a:endParaRPr lang="ru-RU" dirty="0"/>
        </a:p>
      </dgm:t>
    </dgm:pt>
    <dgm:pt modelId="{19A11BB3-BF34-4E14-B8C9-A1A748508771}" type="parTrans" cxnId="{49A32154-6D2B-45CD-84F1-F9612F50415F}">
      <dgm:prSet/>
      <dgm:spPr/>
      <dgm:t>
        <a:bodyPr/>
        <a:lstStyle/>
        <a:p>
          <a:endParaRPr lang="ru-RU"/>
        </a:p>
      </dgm:t>
    </dgm:pt>
    <dgm:pt modelId="{C86BE30B-B69B-4C04-A924-15753759456F}" type="sibTrans" cxnId="{49A32154-6D2B-45CD-84F1-F9612F50415F}">
      <dgm:prSet/>
      <dgm:spPr/>
      <dgm:t>
        <a:bodyPr/>
        <a:lstStyle/>
        <a:p>
          <a:endParaRPr lang="ru-RU"/>
        </a:p>
      </dgm:t>
    </dgm:pt>
    <dgm:pt modelId="{3779A84F-8FA0-4E72-8E56-61A900841845}">
      <dgm:prSet phldrT="[Текст]" custT="1"/>
      <dgm:spPr>
        <a:solidFill>
          <a:schemeClr val="accent2">
            <a:lumMod val="90000"/>
          </a:schemeClr>
        </a:solidFill>
      </dgm:spPr>
      <dgm:t>
        <a:bodyPr/>
        <a:lstStyle/>
        <a:p>
          <a:endParaRPr lang="ru-RU" sz="1200" b="1" dirty="0" smtClean="0">
            <a:ln w="900" cmpd="sng">
              <a:solidFill>
                <a:schemeClr val="accent1">
                  <a:satMod val="190000"/>
                  <a:alpha val="55000"/>
                </a:schemeClr>
              </a:solidFill>
              <a:prstDash val="solid"/>
            </a:ln>
            <a:solidFill>
              <a:schemeClr val="tx1"/>
            </a:solidFill>
            <a:effectLst>
              <a:innerShdw blurRad="101600" dist="76200" dir="5400000">
                <a:schemeClr val="accent1">
                  <a:satMod val="190000"/>
                  <a:tint val="100000"/>
                  <a:alpha val="74000"/>
                </a:schemeClr>
              </a:innerShdw>
            </a:effectLst>
            <a:latin typeface="Tahoma" pitchFamily="34" charset="0"/>
            <a:ea typeface="Tahoma" pitchFamily="34" charset="0"/>
            <a:cs typeface="Tahoma" pitchFamily="34" charset="0"/>
          </a:endParaRPr>
        </a:p>
        <a:p>
          <a:r>
            <a:rPr lang="ru-RU" sz="2400" b="1" dirty="0" smtClean="0">
              <a:ln w="900" cmpd="sng">
                <a:noFill/>
                <a:prstDash val="solid"/>
              </a:ln>
              <a:solidFill>
                <a:schemeClr val="tx1"/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latin typeface="Tahoma" pitchFamily="34" charset="0"/>
              <a:ea typeface="Tahoma" pitchFamily="34" charset="0"/>
              <a:cs typeface="Tahoma" pitchFamily="34" charset="0"/>
            </a:rPr>
            <a:t>1,2</a:t>
          </a:r>
          <a:endParaRPr lang="ru-RU" sz="2400" dirty="0" smtClean="0">
            <a:ln w="900" cmpd="sng">
              <a:noFill/>
              <a:prstDash val="solid"/>
            </a:ln>
            <a:solidFill>
              <a:schemeClr val="tx1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  <a:latin typeface="Tahoma" pitchFamily="34" charset="0"/>
            <a:ea typeface="Tahoma" pitchFamily="34" charset="0"/>
            <a:cs typeface="Tahoma" pitchFamily="34" charset="0"/>
          </a:endParaRPr>
        </a:p>
        <a:p>
          <a:r>
            <a:rPr lang="ru-RU" sz="1400" b="1" dirty="0" smtClean="0">
              <a:ln w="900" cmpd="sng">
                <a:noFill/>
                <a:prstDash val="solid"/>
              </a:ln>
              <a:solidFill>
                <a:schemeClr val="tx1"/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latin typeface="Tahoma" pitchFamily="34" charset="0"/>
              <a:ea typeface="Tahoma" pitchFamily="34" charset="0"/>
              <a:cs typeface="Tahoma" pitchFamily="34" charset="0"/>
            </a:rPr>
            <a:t>ДС №120 - благоустройство универсальной детской площадки</a:t>
          </a:r>
        </a:p>
      </dgm:t>
    </dgm:pt>
    <dgm:pt modelId="{1E46014F-4199-46F0-A571-B3A8C3F65128}" type="parTrans" cxnId="{ABE85237-B282-4F6F-8D38-FF6A6EB30082}">
      <dgm:prSet/>
      <dgm:spPr/>
      <dgm:t>
        <a:bodyPr/>
        <a:lstStyle/>
        <a:p>
          <a:endParaRPr lang="ru-RU"/>
        </a:p>
      </dgm:t>
    </dgm:pt>
    <dgm:pt modelId="{2ACED0D3-6B3F-4597-B614-65081B919E52}" type="sibTrans" cxnId="{ABE85237-B282-4F6F-8D38-FF6A6EB30082}">
      <dgm:prSet/>
      <dgm:spPr/>
      <dgm:t>
        <a:bodyPr/>
        <a:lstStyle/>
        <a:p>
          <a:endParaRPr lang="ru-RU"/>
        </a:p>
      </dgm:t>
    </dgm:pt>
    <dgm:pt modelId="{8E29F584-4A46-4E54-BA90-112EC1A037CF}">
      <dgm:prSet phldrT="[Текст]" custT="1"/>
      <dgm:spPr>
        <a:solidFill>
          <a:srgbClr val="92D050"/>
        </a:solidFill>
      </dgm:spPr>
      <dgm:t>
        <a:bodyPr/>
        <a:lstStyle/>
        <a:p>
          <a:r>
            <a:rPr lang="ru-RU" sz="2400" b="1" dirty="0" smtClean="0">
              <a:ln w="900" cmpd="sng">
                <a:noFill/>
                <a:prstDash val="solid"/>
              </a:ln>
              <a:solidFill>
                <a:schemeClr val="tx1"/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latin typeface="Tahoma" pitchFamily="34" charset="0"/>
              <a:ea typeface="Tahoma" pitchFamily="34" charset="0"/>
              <a:cs typeface="Tahoma" pitchFamily="34" charset="0"/>
            </a:rPr>
            <a:t>2,3</a:t>
          </a:r>
        </a:p>
        <a:p>
          <a:r>
            <a:rPr lang="ru-RU" sz="1400" b="1" dirty="0" smtClean="0">
              <a:ln w="900" cmpd="sng">
                <a:noFill/>
                <a:prstDash val="solid"/>
              </a:ln>
              <a:solidFill>
                <a:schemeClr val="tx1"/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latin typeface="Tahoma" pitchFamily="34" charset="0"/>
              <a:ea typeface="Tahoma" pitchFamily="34" charset="0"/>
              <a:cs typeface="Tahoma" pitchFamily="34" charset="0"/>
            </a:rPr>
            <a:t>Школа-интернат №38 - благоустройство спортивной площадки</a:t>
          </a:r>
        </a:p>
      </dgm:t>
    </dgm:pt>
    <dgm:pt modelId="{13EA53A5-DD16-43F8-AF05-CD2C3236D97A}" type="parTrans" cxnId="{94DB2762-617B-49B3-A652-6E3F9B018C7A}">
      <dgm:prSet/>
      <dgm:spPr/>
      <dgm:t>
        <a:bodyPr/>
        <a:lstStyle/>
        <a:p>
          <a:endParaRPr lang="ru-RU"/>
        </a:p>
      </dgm:t>
    </dgm:pt>
    <dgm:pt modelId="{049DD945-ED5B-4ACC-822D-CD0606C0C524}" type="sibTrans" cxnId="{94DB2762-617B-49B3-A652-6E3F9B018C7A}">
      <dgm:prSet/>
      <dgm:spPr/>
      <dgm:t>
        <a:bodyPr/>
        <a:lstStyle/>
        <a:p>
          <a:endParaRPr lang="ru-RU"/>
        </a:p>
      </dgm:t>
    </dgm:pt>
    <dgm:pt modelId="{CF88C936-E686-4F9A-938A-733699871988}">
      <dgm:prSet phldrT="[Текст]" custT="1"/>
      <dgm:spPr>
        <a:solidFill>
          <a:schemeClr val="accent4">
            <a:lumMod val="90000"/>
          </a:schemeClr>
        </a:solidFill>
      </dgm:spPr>
      <dgm:t>
        <a:bodyPr/>
        <a:lstStyle/>
        <a:p>
          <a:r>
            <a:rPr lang="ru-RU" sz="2400" b="1" dirty="0" smtClean="0">
              <a:ln w="900" cmpd="sng">
                <a:noFill/>
                <a:prstDash val="solid"/>
              </a:ln>
              <a:solidFill>
                <a:schemeClr val="tx1"/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latin typeface="Tahoma" pitchFamily="34" charset="0"/>
              <a:ea typeface="Tahoma" pitchFamily="34" charset="0"/>
              <a:cs typeface="Tahoma" pitchFamily="34" charset="0"/>
            </a:rPr>
            <a:t>2,2</a:t>
          </a:r>
        </a:p>
        <a:p>
          <a:r>
            <a:rPr lang="ru-RU" sz="1400" b="1" dirty="0" smtClean="0">
              <a:ln w="900" cmpd="sng">
                <a:noFill/>
                <a:prstDash val="solid"/>
              </a:ln>
              <a:solidFill>
                <a:schemeClr val="tx1"/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latin typeface="Tahoma" pitchFamily="34" charset="0"/>
              <a:ea typeface="Tahoma" pitchFamily="34" charset="0"/>
              <a:cs typeface="Tahoma" pitchFamily="34" charset="0"/>
            </a:rPr>
            <a:t>Гимназия №59 - благоустройство спортивной площадки</a:t>
          </a:r>
        </a:p>
      </dgm:t>
    </dgm:pt>
    <dgm:pt modelId="{B951A641-8053-4167-B19E-01C64EE5565F}" type="parTrans" cxnId="{5AD60719-345F-4FB9-9AEF-815ABFC6564C}">
      <dgm:prSet/>
      <dgm:spPr/>
      <dgm:t>
        <a:bodyPr/>
        <a:lstStyle/>
        <a:p>
          <a:endParaRPr lang="ru-RU"/>
        </a:p>
      </dgm:t>
    </dgm:pt>
    <dgm:pt modelId="{BA81AE3B-3F5A-4D2B-8B82-DDBDCA4814D3}" type="sibTrans" cxnId="{5AD60719-345F-4FB9-9AEF-815ABFC6564C}">
      <dgm:prSet/>
      <dgm:spPr/>
      <dgm:t>
        <a:bodyPr/>
        <a:lstStyle/>
        <a:p>
          <a:endParaRPr lang="ru-RU"/>
        </a:p>
      </dgm:t>
    </dgm:pt>
    <dgm:pt modelId="{5677EA82-1C92-4B00-AA52-0C812C43A776}">
      <dgm:prSet phldrT="[Текст]" custT="1"/>
      <dgm:spPr>
        <a:solidFill>
          <a:schemeClr val="tx2">
            <a:lumMod val="40000"/>
            <a:lumOff val="60000"/>
          </a:schemeClr>
        </a:solidFill>
      </dgm:spPr>
      <dgm:t>
        <a:bodyPr/>
        <a:lstStyle/>
        <a:p>
          <a:r>
            <a:rPr lang="ru-RU" sz="2400" b="1" dirty="0" smtClean="0">
              <a:ln w="900" cmpd="sng">
                <a:noFill/>
                <a:prstDash val="solid"/>
              </a:ln>
              <a:solidFill>
                <a:schemeClr val="tx1"/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latin typeface="Tahoma" pitchFamily="34" charset="0"/>
              <a:ea typeface="Tahoma" pitchFamily="34" charset="0"/>
              <a:cs typeface="Tahoma" pitchFamily="34" charset="0"/>
            </a:rPr>
            <a:t>2,3</a:t>
          </a:r>
        </a:p>
        <a:p>
          <a:r>
            <a:rPr lang="ru-RU" sz="1400" b="1" dirty="0" smtClean="0">
              <a:ln w="900" cmpd="sng">
                <a:noFill/>
                <a:prstDash val="solid"/>
              </a:ln>
              <a:solidFill>
                <a:schemeClr val="tx1"/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latin typeface="Tahoma" pitchFamily="34" charset="0"/>
              <a:ea typeface="Tahoma" pitchFamily="34" charset="0"/>
              <a:cs typeface="Tahoma" pitchFamily="34" charset="0"/>
            </a:rPr>
            <a:t>СОШ №60 - благоустройство спортивной площадки</a:t>
          </a:r>
        </a:p>
      </dgm:t>
    </dgm:pt>
    <dgm:pt modelId="{26543352-CD37-4045-9BBE-EEABD8CA0A9D}" type="parTrans" cxnId="{D28E7ABC-4ED9-4195-A4DE-FFC44DDDC516}">
      <dgm:prSet/>
      <dgm:spPr/>
      <dgm:t>
        <a:bodyPr/>
        <a:lstStyle/>
        <a:p>
          <a:endParaRPr lang="ru-RU"/>
        </a:p>
      </dgm:t>
    </dgm:pt>
    <dgm:pt modelId="{D124EA56-A208-43C6-87FE-7B9AB51154F0}" type="sibTrans" cxnId="{D28E7ABC-4ED9-4195-A4DE-FFC44DDDC516}">
      <dgm:prSet/>
      <dgm:spPr/>
      <dgm:t>
        <a:bodyPr/>
        <a:lstStyle/>
        <a:p>
          <a:endParaRPr lang="ru-RU"/>
        </a:p>
      </dgm:t>
    </dgm:pt>
    <dgm:pt modelId="{41B97F6E-C18B-4629-8DE7-EF9A41332E33}" type="pres">
      <dgm:prSet presAssocID="{7B72780E-C83E-41EF-993C-CE8332189B1B}" presName="diagram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97732D9A-BFA9-4E54-90CF-4054F04116C5}" type="pres">
      <dgm:prSet presAssocID="{7B72780E-C83E-41EF-993C-CE8332189B1B}" presName="matrix" presStyleCnt="0"/>
      <dgm:spPr/>
    </dgm:pt>
    <dgm:pt modelId="{76271424-DD46-4626-B871-2908A54311E5}" type="pres">
      <dgm:prSet presAssocID="{7B72780E-C83E-41EF-993C-CE8332189B1B}" presName="tile1" presStyleLbl="node1" presStyleIdx="0" presStyleCnt="4" custLinFactNeighborX="-393"/>
      <dgm:spPr/>
      <dgm:t>
        <a:bodyPr/>
        <a:lstStyle/>
        <a:p>
          <a:endParaRPr lang="ru-RU"/>
        </a:p>
      </dgm:t>
    </dgm:pt>
    <dgm:pt modelId="{A36A3515-54D8-4719-A5B7-94AB76014D18}" type="pres">
      <dgm:prSet presAssocID="{7B72780E-C83E-41EF-993C-CE8332189B1B}" presName="tile1text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07C2C4C-18FE-4B1F-9D3D-3C7823DC2549}" type="pres">
      <dgm:prSet presAssocID="{7B72780E-C83E-41EF-993C-CE8332189B1B}" presName="tile2" presStyleLbl="node1" presStyleIdx="1" presStyleCnt="4"/>
      <dgm:spPr/>
      <dgm:t>
        <a:bodyPr/>
        <a:lstStyle/>
        <a:p>
          <a:endParaRPr lang="ru-RU"/>
        </a:p>
      </dgm:t>
    </dgm:pt>
    <dgm:pt modelId="{039E0E1E-66BF-4841-9A64-A57F203C9491}" type="pres">
      <dgm:prSet presAssocID="{7B72780E-C83E-41EF-993C-CE8332189B1B}" presName="tile2text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9F3D627-53F5-43D5-8318-43925DB5E42E}" type="pres">
      <dgm:prSet presAssocID="{7B72780E-C83E-41EF-993C-CE8332189B1B}" presName="tile3" presStyleLbl="node1" presStyleIdx="2" presStyleCnt="4"/>
      <dgm:spPr/>
      <dgm:t>
        <a:bodyPr/>
        <a:lstStyle/>
        <a:p>
          <a:endParaRPr lang="ru-RU"/>
        </a:p>
      </dgm:t>
    </dgm:pt>
    <dgm:pt modelId="{FE2CB2F4-55B5-4BCE-9F4D-68B5C6A77574}" type="pres">
      <dgm:prSet presAssocID="{7B72780E-C83E-41EF-993C-CE8332189B1B}" presName="tile3text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137709E-21B5-44B4-9244-F0299FFA9F59}" type="pres">
      <dgm:prSet presAssocID="{7B72780E-C83E-41EF-993C-CE8332189B1B}" presName="tile4" presStyleLbl="node1" presStyleIdx="3" presStyleCnt="4"/>
      <dgm:spPr/>
      <dgm:t>
        <a:bodyPr/>
        <a:lstStyle/>
        <a:p>
          <a:endParaRPr lang="ru-RU"/>
        </a:p>
      </dgm:t>
    </dgm:pt>
    <dgm:pt modelId="{DE820425-7E8A-49F6-B390-68BCB3545EB0}" type="pres">
      <dgm:prSet presAssocID="{7B72780E-C83E-41EF-993C-CE8332189B1B}" presName="tile4text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0D6BBA3-C961-4834-9B82-60AB595BDBC7}" type="pres">
      <dgm:prSet presAssocID="{7B72780E-C83E-41EF-993C-CE8332189B1B}" presName="centerTile" presStyleLbl="fgShp" presStyleIdx="0" presStyleCnt="1">
        <dgm:presLayoutVars>
          <dgm:chMax val="0"/>
          <dgm:chPref val="0"/>
        </dgm:presLayoutVars>
      </dgm:prSet>
      <dgm:spPr/>
      <dgm:t>
        <a:bodyPr/>
        <a:lstStyle/>
        <a:p>
          <a:endParaRPr lang="ru-RU"/>
        </a:p>
      </dgm:t>
    </dgm:pt>
  </dgm:ptLst>
  <dgm:cxnLst>
    <dgm:cxn modelId="{D28E7ABC-4ED9-4195-A4DE-FFC44DDDC516}" srcId="{74338450-0FB6-4D3A-8887-FD1526A2CDEA}" destId="{5677EA82-1C92-4B00-AA52-0C812C43A776}" srcOrd="3" destOrd="0" parTransId="{26543352-CD37-4045-9BBE-EEABD8CA0A9D}" sibTransId="{D124EA56-A208-43C6-87FE-7B9AB51154F0}"/>
    <dgm:cxn modelId="{C5E87A07-EF67-4EC5-8FDF-F5DB373A1270}" type="presOf" srcId="{74338450-0FB6-4D3A-8887-FD1526A2CDEA}" destId="{40D6BBA3-C961-4834-9B82-60AB595BDBC7}" srcOrd="0" destOrd="0" presId="urn:microsoft.com/office/officeart/2005/8/layout/matrix1"/>
    <dgm:cxn modelId="{EAFF394D-9340-49A8-B315-1F692E02FFA5}" type="presOf" srcId="{CF88C936-E686-4F9A-938A-733699871988}" destId="{C9F3D627-53F5-43D5-8318-43925DB5E42E}" srcOrd="0" destOrd="0" presId="urn:microsoft.com/office/officeart/2005/8/layout/matrix1"/>
    <dgm:cxn modelId="{5AD60719-345F-4FB9-9AEF-815ABFC6564C}" srcId="{74338450-0FB6-4D3A-8887-FD1526A2CDEA}" destId="{CF88C936-E686-4F9A-938A-733699871988}" srcOrd="2" destOrd="0" parTransId="{B951A641-8053-4167-B19E-01C64EE5565F}" sibTransId="{BA81AE3B-3F5A-4D2B-8B82-DDBDCA4814D3}"/>
    <dgm:cxn modelId="{A431C06C-35D3-4DF3-981D-4220EE4BEA33}" type="presOf" srcId="{8E29F584-4A46-4E54-BA90-112EC1A037CF}" destId="{039E0E1E-66BF-4841-9A64-A57F203C9491}" srcOrd="1" destOrd="0" presId="urn:microsoft.com/office/officeart/2005/8/layout/matrix1"/>
    <dgm:cxn modelId="{49A32154-6D2B-45CD-84F1-F9612F50415F}" srcId="{7B72780E-C83E-41EF-993C-CE8332189B1B}" destId="{74338450-0FB6-4D3A-8887-FD1526A2CDEA}" srcOrd="0" destOrd="0" parTransId="{19A11BB3-BF34-4E14-B8C9-A1A748508771}" sibTransId="{C86BE30B-B69B-4C04-A924-15753759456F}"/>
    <dgm:cxn modelId="{ED1663CA-6905-4ABC-A06C-C9CE6A81BD52}" type="presOf" srcId="{CF88C936-E686-4F9A-938A-733699871988}" destId="{FE2CB2F4-55B5-4BCE-9F4D-68B5C6A77574}" srcOrd="1" destOrd="0" presId="urn:microsoft.com/office/officeart/2005/8/layout/matrix1"/>
    <dgm:cxn modelId="{ABE85237-B282-4F6F-8D38-FF6A6EB30082}" srcId="{74338450-0FB6-4D3A-8887-FD1526A2CDEA}" destId="{3779A84F-8FA0-4E72-8E56-61A900841845}" srcOrd="0" destOrd="0" parTransId="{1E46014F-4199-46F0-A571-B3A8C3F65128}" sibTransId="{2ACED0D3-6B3F-4597-B614-65081B919E52}"/>
    <dgm:cxn modelId="{27F6CD70-48DA-4B30-A557-24F695A61548}" type="presOf" srcId="{8E29F584-4A46-4E54-BA90-112EC1A037CF}" destId="{707C2C4C-18FE-4B1F-9D3D-3C7823DC2549}" srcOrd="0" destOrd="0" presId="urn:microsoft.com/office/officeart/2005/8/layout/matrix1"/>
    <dgm:cxn modelId="{CA87A437-DE44-4AAD-B220-C56BEE73B4C8}" type="presOf" srcId="{3779A84F-8FA0-4E72-8E56-61A900841845}" destId="{76271424-DD46-4626-B871-2908A54311E5}" srcOrd="0" destOrd="0" presId="urn:microsoft.com/office/officeart/2005/8/layout/matrix1"/>
    <dgm:cxn modelId="{94DB2762-617B-49B3-A652-6E3F9B018C7A}" srcId="{74338450-0FB6-4D3A-8887-FD1526A2CDEA}" destId="{8E29F584-4A46-4E54-BA90-112EC1A037CF}" srcOrd="1" destOrd="0" parTransId="{13EA53A5-DD16-43F8-AF05-CD2C3236D97A}" sibTransId="{049DD945-ED5B-4ACC-822D-CD0606C0C524}"/>
    <dgm:cxn modelId="{C768B349-FD0E-49DF-B19A-1214ED741C14}" type="presOf" srcId="{5677EA82-1C92-4B00-AA52-0C812C43A776}" destId="{3137709E-21B5-44B4-9244-F0299FFA9F59}" srcOrd="0" destOrd="0" presId="urn:microsoft.com/office/officeart/2005/8/layout/matrix1"/>
    <dgm:cxn modelId="{C2BCE766-CD24-4A14-9D54-B48A76E49A5A}" type="presOf" srcId="{3779A84F-8FA0-4E72-8E56-61A900841845}" destId="{A36A3515-54D8-4719-A5B7-94AB76014D18}" srcOrd="1" destOrd="0" presId="urn:microsoft.com/office/officeart/2005/8/layout/matrix1"/>
    <dgm:cxn modelId="{02194E97-E32D-40EC-ACDD-7B00CB247716}" type="presOf" srcId="{5677EA82-1C92-4B00-AA52-0C812C43A776}" destId="{DE820425-7E8A-49F6-B390-68BCB3545EB0}" srcOrd="1" destOrd="0" presId="urn:microsoft.com/office/officeart/2005/8/layout/matrix1"/>
    <dgm:cxn modelId="{0B664742-3913-40F6-B45C-15147BD83517}" type="presOf" srcId="{7B72780E-C83E-41EF-993C-CE8332189B1B}" destId="{41B97F6E-C18B-4629-8DE7-EF9A41332E33}" srcOrd="0" destOrd="0" presId="urn:microsoft.com/office/officeart/2005/8/layout/matrix1"/>
    <dgm:cxn modelId="{81AC940D-C31B-43FA-9EEF-44FC95B8F6AE}" type="presParOf" srcId="{41B97F6E-C18B-4629-8DE7-EF9A41332E33}" destId="{97732D9A-BFA9-4E54-90CF-4054F04116C5}" srcOrd="0" destOrd="0" presId="urn:microsoft.com/office/officeart/2005/8/layout/matrix1"/>
    <dgm:cxn modelId="{D4BBA7DF-F2AD-42FC-B3D1-5169D26ED85A}" type="presParOf" srcId="{97732D9A-BFA9-4E54-90CF-4054F04116C5}" destId="{76271424-DD46-4626-B871-2908A54311E5}" srcOrd="0" destOrd="0" presId="urn:microsoft.com/office/officeart/2005/8/layout/matrix1"/>
    <dgm:cxn modelId="{310CE0B2-0371-435E-BD36-4D6A5C2B5E0F}" type="presParOf" srcId="{97732D9A-BFA9-4E54-90CF-4054F04116C5}" destId="{A36A3515-54D8-4719-A5B7-94AB76014D18}" srcOrd="1" destOrd="0" presId="urn:microsoft.com/office/officeart/2005/8/layout/matrix1"/>
    <dgm:cxn modelId="{76E31388-6A81-49D7-9DA7-D3F2A3DB7B78}" type="presParOf" srcId="{97732D9A-BFA9-4E54-90CF-4054F04116C5}" destId="{707C2C4C-18FE-4B1F-9D3D-3C7823DC2549}" srcOrd="2" destOrd="0" presId="urn:microsoft.com/office/officeart/2005/8/layout/matrix1"/>
    <dgm:cxn modelId="{35C40C80-F7D9-4A89-BD28-A085EB815341}" type="presParOf" srcId="{97732D9A-BFA9-4E54-90CF-4054F04116C5}" destId="{039E0E1E-66BF-4841-9A64-A57F203C9491}" srcOrd="3" destOrd="0" presId="urn:microsoft.com/office/officeart/2005/8/layout/matrix1"/>
    <dgm:cxn modelId="{C3BF9987-BFF6-4140-B0F1-44833B6E99F6}" type="presParOf" srcId="{97732D9A-BFA9-4E54-90CF-4054F04116C5}" destId="{C9F3D627-53F5-43D5-8318-43925DB5E42E}" srcOrd="4" destOrd="0" presId="urn:microsoft.com/office/officeart/2005/8/layout/matrix1"/>
    <dgm:cxn modelId="{4F7BED86-4306-407B-A1C5-14494860397D}" type="presParOf" srcId="{97732D9A-BFA9-4E54-90CF-4054F04116C5}" destId="{FE2CB2F4-55B5-4BCE-9F4D-68B5C6A77574}" srcOrd="5" destOrd="0" presId="urn:microsoft.com/office/officeart/2005/8/layout/matrix1"/>
    <dgm:cxn modelId="{F2780D52-E74C-46D1-B2C6-401B0E3B574F}" type="presParOf" srcId="{97732D9A-BFA9-4E54-90CF-4054F04116C5}" destId="{3137709E-21B5-44B4-9244-F0299FFA9F59}" srcOrd="6" destOrd="0" presId="urn:microsoft.com/office/officeart/2005/8/layout/matrix1"/>
    <dgm:cxn modelId="{0D297777-1036-49A9-BE08-E78000219B97}" type="presParOf" srcId="{97732D9A-BFA9-4E54-90CF-4054F04116C5}" destId="{DE820425-7E8A-49F6-B390-68BCB3545EB0}" srcOrd="7" destOrd="0" presId="urn:microsoft.com/office/officeart/2005/8/layout/matrix1"/>
    <dgm:cxn modelId="{1D45174A-E0D7-4E47-865A-175F0FB76E26}" type="presParOf" srcId="{41B97F6E-C18B-4629-8DE7-EF9A41332E33}" destId="{40D6BBA3-C961-4834-9B82-60AB595BDBC7}" srcOrd="1" destOrd="0" presId="urn:microsoft.com/office/officeart/2005/8/layout/matrix1"/>
  </dgm:cxnLst>
  <dgm:bg/>
  <dgm:whole/>
  <dgm:extLst>
    <a:ext uri="http://schemas.microsoft.com/office/drawing/2008/diagram">
      <dsp:dataModelExt xmlns:dsp="http://schemas.microsoft.com/office/drawing/2008/diagram" xmlns="" relId="rId10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4AA6A462-BDE8-4C6E-969E-8ABE8B550B1D}" type="doc">
      <dgm:prSet loTypeId="urn:microsoft.com/office/officeart/2005/8/layout/vList2" loCatId="list" qsTypeId="urn:microsoft.com/office/officeart/2005/8/quickstyle/simple3" qsCatId="simple" csTypeId="urn:microsoft.com/office/officeart/2005/8/colors/accent3_2" csCatId="accent3" phldr="1"/>
      <dgm:spPr/>
      <dgm:t>
        <a:bodyPr/>
        <a:lstStyle/>
        <a:p>
          <a:endParaRPr lang="ru-RU"/>
        </a:p>
      </dgm:t>
    </dgm:pt>
    <dgm:pt modelId="{B26B7B03-87F1-41D5-89CF-F749FF73DB9E}">
      <dgm:prSet phldrT="[Текст]"/>
      <dgm:spPr/>
      <dgm:t>
        <a:bodyPr/>
        <a:lstStyle/>
        <a:p>
          <a:r>
            <a:rPr lang="ru-RU" dirty="0" smtClean="0"/>
            <a:t>Заместитель Главы города - Начальник финансового управления г. Новокузнецка</a:t>
          </a:r>
          <a:endParaRPr lang="ru-RU" dirty="0"/>
        </a:p>
      </dgm:t>
    </dgm:pt>
    <dgm:pt modelId="{B99A850D-AB11-4BC8-8CD6-AD507E61A217}" type="parTrans" cxnId="{B255EC70-0117-4C38-86BC-1FF3A94F9EA5}">
      <dgm:prSet/>
      <dgm:spPr/>
      <dgm:t>
        <a:bodyPr/>
        <a:lstStyle/>
        <a:p>
          <a:endParaRPr lang="ru-RU"/>
        </a:p>
      </dgm:t>
    </dgm:pt>
    <dgm:pt modelId="{702053D5-974D-4C65-BCFE-E4B5CDCFCBD4}" type="sibTrans" cxnId="{B255EC70-0117-4C38-86BC-1FF3A94F9EA5}">
      <dgm:prSet/>
      <dgm:spPr/>
      <dgm:t>
        <a:bodyPr/>
        <a:lstStyle/>
        <a:p>
          <a:endParaRPr lang="ru-RU"/>
        </a:p>
      </dgm:t>
    </dgm:pt>
    <dgm:pt modelId="{D3E726E3-05DC-41CB-9D49-9C397BD4BAA9}">
      <dgm:prSet phldrT="[Текст]" custT="1"/>
      <dgm:spPr/>
      <dgm:t>
        <a:bodyPr/>
        <a:lstStyle/>
        <a:p>
          <a:r>
            <a:rPr lang="ru-RU" sz="1800" b="1" i="1" dirty="0" smtClean="0"/>
            <a:t>Алешкова Олеся Александровна</a:t>
          </a:r>
          <a:endParaRPr lang="ru-RU" sz="1800" b="1" i="1" dirty="0"/>
        </a:p>
      </dgm:t>
    </dgm:pt>
    <dgm:pt modelId="{A5FC2B78-0C72-4D4C-B612-ECE26D1F2ADC}" type="parTrans" cxnId="{BA7FE982-B7F3-43D2-871B-3208F309442A}">
      <dgm:prSet/>
      <dgm:spPr/>
      <dgm:t>
        <a:bodyPr/>
        <a:lstStyle/>
        <a:p>
          <a:endParaRPr lang="ru-RU"/>
        </a:p>
      </dgm:t>
    </dgm:pt>
    <dgm:pt modelId="{AEBA6A47-913F-45F0-AA4F-EB674E0E5062}" type="sibTrans" cxnId="{BA7FE982-B7F3-43D2-871B-3208F309442A}">
      <dgm:prSet/>
      <dgm:spPr/>
      <dgm:t>
        <a:bodyPr/>
        <a:lstStyle/>
        <a:p>
          <a:endParaRPr lang="ru-RU"/>
        </a:p>
      </dgm:t>
    </dgm:pt>
    <dgm:pt modelId="{F0C3771D-D285-4380-893A-9E7ED5D6779D}">
      <dgm:prSet phldrT="[Текст]"/>
      <dgm:spPr/>
      <dgm:t>
        <a:bodyPr/>
        <a:lstStyle/>
        <a:p>
          <a:r>
            <a:rPr lang="ru-RU" dirty="0" smtClean="0"/>
            <a:t>Почтовый адрес</a:t>
          </a:r>
          <a:endParaRPr lang="ru-RU" dirty="0"/>
        </a:p>
      </dgm:t>
    </dgm:pt>
    <dgm:pt modelId="{4CC0E613-6AB3-4BCD-BE8E-888098137C03}" type="parTrans" cxnId="{BF02FFBE-8989-4718-AB5F-4166290716EC}">
      <dgm:prSet/>
      <dgm:spPr/>
      <dgm:t>
        <a:bodyPr/>
        <a:lstStyle/>
        <a:p>
          <a:endParaRPr lang="ru-RU"/>
        </a:p>
      </dgm:t>
    </dgm:pt>
    <dgm:pt modelId="{0467A164-4AA5-48C1-A23C-A4B39F44CF7D}" type="sibTrans" cxnId="{BF02FFBE-8989-4718-AB5F-4166290716EC}">
      <dgm:prSet/>
      <dgm:spPr/>
      <dgm:t>
        <a:bodyPr/>
        <a:lstStyle/>
        <a:p>
          <a:endParaRPr lang="ru-RU"/>
        </a:p>
      </dgm:t>
    </dgm:pt>
    <dgm:pt modelId="{5B68A1E3-83E5-4695-AC6A-932551B31274}">
      <dgm:prSet phldrT="[Текст]" custT="1"/>
      <dgm:spPr/>
      <dgm:t>
        <a:bodyPr/>
        <a:lstStyle/>
        <a:p>
          <a:r>
            <a:rPr lang="en-US" sz="1800" b="1" i="1" dirty="0" smtClean="0"/>
            <a:t>654080 </a:t>
          </a:r>
          <a:r>
            <a:rPr lang="ru-RU" sz="1800" b="1" i="1" dirty="0" smtClean="0"/>
            <a:t>Кемеровская область, г. Новокузнецк, ул. Кирова, 71</a:t>
          </a:r>
          <a:endParaRPr lang="ru-RU" sz="1800" b="1" i="1" dirty="0"/>
        </a:p>
      </dgm:t>
    </dgm:pt>
    <dgm:pt modelId="{59A97DC2-0EDA-4A47-9404-39F6AD18CDD7}" type="parTrans" cxnId="{45BB5A8F-5D2B-42E3-8A2C-6C8E8078A010}">
      <dgm:prSet/>
      <dgm:spPr/>
      <dgm:t>
        <a:bodyPr/>
        <a:lstStyle/>
        <a:p>
          <a:endParaRPr lang="ru-RU"/>
        </a:p>
      </dgm:t>
    </dgm:pt>
    <dgm:pt modelId="{C5A8288E-82A2-46BD-9B46-9B40BB18FBD7}" type="sibTrans" cxnId="{45BB5A8F-5D2B-42E3-8A2C-6C8E8078A010}">
      <dgm:prSet/>
      <dgm:spPr/>
      <dgm:t>
        <a:bodyPr/>
        <a:lstStyle/>
        <a:p>
          <a:endParaRPr lang="ru-RU"/>
        </a:p>
      </dgm:t>
    </dgm:pt>
    <dgm:pt modelId="{6B2AD239-B328-45FA-B235-B087D36ED489}">
      <dgm:prSet phldrT="[Текст]"/>
      <dgm:spPr/>
      <dgm:t>
        <a:bodyPr/>
        <a:lstStyle/>
        <a:p>
          <a:r>
            <a:rPr lang="ru-RU" dirty="0" smtClean="0"/>
            <a:t>Телефон</a:t>
          </a:r>
          <a:endParaRPr lang="ru-RU" dirty="0"/>
        </a:p>
      </dgm:t>
    </dgm:pt>
    <dgm:pt modelId="{FBCEA485-09BA-4933-9906-6660BF29602E}" type="parTrans" cxnId="{A271873C-A9BC-47C3-94A3-22B9749C3541}">
      <dgm:prSet/>
      <dgm:spPr/>
      <dgm:t>
        <a:bodyPr/>
        <a:lstStyle/>
        <a:p>
          <a:endParaRPr lang="ru-RU"/>
        </a:p>
      </dgm:t>
    </dgm:pt>
    <dgm:pt modelId="{C4E6DF6C-29D1-4F1E-99FA-4F765DEED63C}" type="sibTrans" cxnId="{A271873C-A9BC-47C3-94A3-22B9749C3541}">
      <dgm:prSet/>
      <dgm:spPr/>
      <dgm:t>
        <a:bodyPr/>
        <a:lstStyle/>
        <a:p>
          <a:endParaRPr lang="ru-RU"/>
        </a:p>
      </dgm:t>
    </dgm:pt>
    <dgm:pt modelId="{6A6FC257-5A50-44C3-B9B6-79AB246E6AF6}">
      <dgm:prSet phldrT="[Текст]" custT="1"/>
      <dgm:spPr/>
      <dgm:t>
        <a:bodyPr/>
        <a:lstStyle/>
        <a:p>
          <a:r>
            <a:rPr lang="ru-RU" sz="1800" b="1" i="1" dirty="0" smtClean="0"/>
            <a:t>(3843)-321-624</a:t>
          </a:r>
          <a:endParaRPr lang="ru-RU" sz="1800" b="1" i="1" dirty="0"/>
        </a:p>
      </dgm:t>
    </dgm:pt>
    <dgm:pt modelId="{C480B0C4-4E68-476B-8746-3BDE0FB519C8}" type="parTrans" cxnId="{F4A6CDE3-F435-4415-91AC-6478B7DEBA09}">
      <dgm:prSet/>
      <dgm:spPr/>
      <dgm:t>
        <a:bodyPr/>
        <a:lstStyle/>
        <a:p>
          <a:endParaRPr lang="ru-RU"/>
        </a:p>
      </dgm:t>
    </dgm:pt>
    <dgm:pt modelId="{BA65B59F-898C-40A8-BB86-816BF36BCF92}" type="sibTrans" cxnId="{F4A6CDE3-F435-4415-91AC-6478B7DEBA09}">
      <dgm:prSet/>
      <dgm:spPr/>
      <dgm:t>
        <a:bodyPr/>
        <a:lstStyle/>
        <a:p>
          <a:endParaRPr lang="ru-RU"/>
        </a:p>
      </dgm:t>
    </dgm:pt>
    <dgm:pt modelId="{E0A553A1-2A4E-40C8-B33D-B6AC188F5F29}">
      <dgm:prSet phldrT="[Текст]"/>
      <dgm:spPr/>
      <dgm:t>
        <a:bodyPr/>
        <a:lstStyle/>
        <a:p>
          <a:r>
            <a:rPr lang="ru-RU" dirty="0" smtClean="0"/>
            <a:t>Электронная почта</a:t>
          </a:r>
          <a:endParaRPr lang="ru-RU" dirty="0"/>
        </a:p>
      </dgm:t>
    </dgm:pt>
    <dgm:pt modelId="{DE7C579A-FFC5-439F-91DB-EA6220B4C8F8}" type="parTrans" cxnId="{347C89B0-5458-40A0-BD23-3F7262295CCE}">
      <dgm:prSet/>
      <dgm:spPr/>
      <dgm:t>
        <a:bodyPr/>
        <a:lstStyle/>
        <a:p>
          <a:endParaRPr lang="ru-RU"/>
        </a:p>
      </dgm:t>
    </dgm:pt>
    <dgm:pt modelId="{DFE0AD6F-F7B9-4F1F-AB38-2CED6585D3FE}" type="sibTrans" cxnId="{347C89B0-5458-40A0-BD23-3F7262295CCE}">
      <dgm:prSet/>
      <dgm:spPr/>
      <dgm:t>
        <a:bodyPr/>
        <a:lstStyle/>
        <a:p>
          <a:endParaRPr lang="ru-RU"/>
        </a:p>
      </dgm:t>
    </dgm:pt>
    <dgm:pt modelId="{C7F35FD8-CB0D-46EB-8D2A-E9A761E9971F}">
      <dgm:prSet phldrT="[Текст]" custT="1"/>
      <dgm:spPr/>
      <dgm:t>
        <a:bodyPr/>
        <a:lstStyle/>
        <a:p>
          <a:r>
            <a:rPr lang="en-US" sz="1800" b="1" i="1" dirty="0" smtClean="0"/>
            <a:t>main@finnkz.ru</a:t>
          </a:r>
          <a:endParaRPr lang="ru-RU" sz="1800" b="1" i="1" dirty="0"/>
        </a:p>
      </dgm:t>
    </dgm:pt>
    <dgm:pt modelId="{F83D1C33-1617-46C3-A6CE-D0139B2A8F1C}" type="parTrans" cxnId="{E0501267-8A67-4644-8BA5-1932DD65FCD0}">
      <dgm:prSet/>
      <dgm:spPr/>
      <dgm:t>
        <a:bodyPr/>
        <a:lstStyle/>
        <a:p>
          <a:endParaRPr lang="ru-RU"/>
        </a:p>
      </dgm:t>
    </dgm:pt>
    <dgm:pt modelId="{175438EC-BFC2-4E3C-B115-561E663E91F6}" type="sibTrans" cxnId="{E0501267-8A67-4644-8BA5-1932DD65FCD0}">
      <dgm:prSet/>
      <dgm:spPr/>
      <dgm:t>
        <a:bodyPr/>
        <a:lstStyle/>
        <a:p>
          <a:endParaRPr lang="ru-RU"/>
        </a:p>
      </dgm:t>
    </dgm:pt>
    <dgm:pt modelId="{57AB0691-6B34-423E-B18F-CFE438C98893}">
      <dgm:prSet phldrT="[Текст]"/>
      <dgm:spPr/>
      <dgm:t>
        <a:bodyPr/>
        <a:lstStyle/>
        <a:p>
          <a:r>
            <a:rPr lang="ru-RU" dirty="0" smtClean="0"/>
            <a:t>График работы финансового органа</a:t>
          </a:r>
          <a:endParaRPr lang="ru-RU" dirty="0"/>
        </a:p>
      </dgm:t>
    </dgm:pt>
    <dgm:pt modelId="{8E50633A-5864-4178-842B-9A34AAA35B2C}" type="parTrans" cxnId="{97496960-CC81-40C1-9B30-43D6F82A79C7}">
      <dgm:prSet/>
      <dgm:spPr/>
      <dgm:t>
        <a:bodyPr/>
        <a:lstStyle/>
        <a:p>
          <a:endParaRPr lang="ru-RU"/>
        </a:p>
      </dgm:t>
    </dgm:pt>
    <dgm:pt modelId="{9329B28A-B213-4387-8E72-7368589868D2}" type="sibTrans" cxnId="{97496960-CC81-40C1-9B30-43D6F82A79C7}">
      <dgm:prSet/>
      <dgm:spPr/>
      <dgm:t>
        <a:bodyPr/>
        <a:lstStyle/>
        <a:p>
          <a:endParaRPr lang="ru-RU"/>
        </a:p>
      </dgm:t>
    </dgm:pt>
    <dgm:pt modelId="{B5B3766A-5769-4EB1-BF75-1BD85DCB0C50}">
      <dgm:prSet phldrT="[Текст]"/>
      <dgm:spPr/>
      <dgm:t>
        <a:bodyPr/>
        <a:lstStyle/>
        <a:p>
          <a:r>
            <a:rPr lang="ru-RU" dirty="0" smtClean="0"/>
            <a:t>График личного приёма граждан заместителем Главы города - Начальником финансового управления г. Новокузнецка</a:t>
          </a:r>
          <a:endParaRPr lang="ru-RU" dirty="0"/>
        </a:p>
      </dgm:t>
    </dgm:pt>
    <dgm:pt modelId="{4AC5792C-EC9C-449D-A2C4-91650E7F4270}" type="parTrans" cxnId="{49D20611-8635-4EAA-94AF-657FFEB105BB}">
      <dgm:prSet/>
      <dgm:spPr/>
      <dgm:t>
        <a:bodyPr/>
        <a:lstStyle/>
        <a:p>
          <a:endParaRPr lang="ru-RU"/>
        </a:p>
      </dgm:t>
    </dgm:pt>
    <dgm:pt modelId="{C63E097C-6F6D-4D09-92CE-D707A085F6B7}" type="sibTrans" cxnId="{49D20611-8635-4EAA-94AF-657FFEB105BB}">
      <dgm:prSet/>
      <dgm:spPr/>
      <dgm:t>
        <a:bodyPr/>
        <a:lstStyle/>
        <a:p>
          <a:endParaRPr lang="ru-RU"/>
        </a:p>
      </dgm:t>
    </dgm:pt>
    <dgm:pt modelId="{31D6C008-8B98-4E2A-B2E2-40FB746119F5}">
      <dgm:prSet phldrT="[Текст]" custT="1"/>
      <dgm:spPr/>
      <dgm:t>
        <a:bodyPr/>
        <a:lstStyle/>
        <a:p>
          <a:r>
            <a:rPr lang="ru-RU" sz="1800" b="1" i="1" dirty="0" smtClean="0"/>
            <a:t>Понедельник – пятница с 8:30 до 17:30; обед 12:00 – 13:00</a:t>
          </a:r>
          <a:endParaRPr lang="ru-RU" sz="1800" b="1" i="1" dirty="0"/>
        </a:p>
      </dgm:t>
    </dgm:pt>
    <dgm:pt modelId="{49C310A8-8C48-4FD5-9D46-FCCF488B80E2}" type="parTrans" cxnId="{374C60B2-96C2-4FA1-BE78-CC163486859A}">
      <dgm:prSet/>
      <dgm:spPr/>
      <dgm:t>
        <a:bodyPr/>
        <a:lstStyle/>
        <a:p>
          <a:endParaRPr lang="ru-RU"/>
        </a:p>
      </dgm:t>
    </dgm:pt>
    <dgm:pt modelId="{B34C91B3-D4C6-4629-B9B4-4F7F26F2B515}" type="sibTrans" cxnId="{374C60B2-96C2-4FA1-BE78-CC163486859A}">
      <dgm:prSet/>
      <dgm:spPr/>
      <dgm:t>
        <a:bodyPr/>
        <a:lstStyle/>
        <a:p>
          <a:endParaRPr lang="ru-RU"/>
        </a:p>
      </dgm:t>
    </dgm:pt>
    <dgm:pt modelId="{969EE69A-509D-4E36-A182-B628FCF492CD}">
      <dgm:prSet phldrT="[Текст]" custT="1"/>
      <dgm:spPr/>
      <dgm:t>
        <a:bodyPr/>
        <a:lstStyle/>
        <a:p>
          <a:r>
            <a:rPr lang="ru-RU" sz="1800" b="1" i="1" dirty="0" smtClean="0"/>
            <a:t>Ежедневно в рабочее время</a:t>
          </a:r>
          <a:endParaRPr lang="ru-RU" sz="1800" b="1" i="1" dirty="0"/>
        </a:p>
      </dgm:t>
    </dgm:pt>
    <dgm:pt modelId="{A8273F10-6689-4CBA-A171-A663B50657D1}" type="parTrans" cxnId="{7D856441-ADE5-49E5-B704-F4FFB0BE195F}">
      <dgm:prSet/>
      <dgm:spPr/>
      <dgm:t>
        <a:bodyPr/>
        <a:lstStyle/>
        <a:p>
          <a:endParaRPr lang="ru-RU"/>
        </a:p>
      </dgm:t>
    </dgm:pt>
    <dgm:pt modelId="{C5FB3EF1-6E7C-4CAE-A1A5-0F69B11C6FCF}" type="sibTrans" cxnId="{7D856441-ADE5-49E5-B704-F4FFB0BE195F}">
      <dgm:prSet/>
      <dgm:spPr/>
      <dgm:t>
        <a:bodyPr/>
        <a:lstStyle/>
        <a:p>
          <a:endParaRPr lang="ru-RU"/>
        </a:p>
      </dgm:t>
    </dgm:pt>
    <dgm:pt modelId="{B3838FA9-BDEB-469D-9949-463D36257D47}">
      <dgm:prSet phldrT="[Текст]" custT="1"/>
      <dgm:spPr/>
      <dgm:t>
        <a:bodyPr/>
        <a:lstStyle/>
        <a:p>
          <a:pPr algn="ctr"/>
          <a:r>
            <a:rPr lang="ru-RU" sz="2000" b="1" dirty="0" smtClean="0">
              <a:latin typeface="Tahoma" pitchFamily="34" charset="0"/>
              <a:ea typeface="Tahoma" pitchFamily="34" charset="0"/>
              <a:cs typeface="Tahoma" pitchFamily="34" charset="0"/>
            </a:rPr>
            <a:t>Контактная информация:</a:t>
          </a:r>
          <a:endParaRPr lang="ru-RU" sz="2000" b="1" dirty="0"/>
        </a:p>
      </dgm:t>
    </dgm:pt>
    <dgm:pt modelId="{3BE44EEF-3CB3-4B9E-AD44-4569AA25A5C4}" type="parTrans" cxnId="{2E98CD6E-01D8-45D8-8D14-6ADCC085E723}">
      <dgm:prSet/>
      <dgm:spPr/>
      <dgm:t>
        <a:bodyPr/>
        <a:lstStyle/>
        <a:p>
          <a:endParaRPr lang="ru-RU"/>
        </a:p>
      </dgm:t>
    </dgm:pt>
    <dgm:pt modelId="{1E1FABAA-7603-4AAC-BDCC-9D5546092506}" type="sibTrans" cxnId="{2E98CD6E-01D8-45D8-8D14-6ADCC085E723}">
      <dgm:prSet/>
      <dgm:spPr/>
      <dgm:t>
        <a:bodyPr/>
        <a:lstStyle/>
        <a:p>
          <a:endParaRPr lang="ru-RU"/>
        </a:p>
      </dgm:t>
    </dgm:pt>
    <dgm:pt modelId="{AE2747C8-DB86-4160-A0A8-E5C5AE929B82}" type="pres">
      <dgm:prSet presAssocID="{4AA6A462-BDE8-4C6E-969E-8ABE8B550B1D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DF314A81-DA02-4A18-92DB-98943009DC65}" type="pres">
      <dgm:prSet presAssocID="{B3838FA9-BDEB-469D-9949-463D36257D47}" presName="parentText" presStyleLbl="node1" presStyleIdx="0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FC447FB-CE85-49D4-AB3D-CC342FD1BF32}" type="pres">
      <dgm:prSet presAssocID="{1E1FABAA-7603-4AAC-BDCC-9D5546092506}" presName="spacer" presStyleCnt="0"/>
      <dgm:spPr/>
      <dgm:t>
        <a:bodyPr/>
        <a:lstStyle/>
        <a:p>
          <a:endParaRPr lang="ru-RU"/>
        </a:p>
      </dgm:t>
    </dgm:pt>
    <dgm:pt modelId="{78E37730-C84B-49ED-80B9-82BDE8636E43}" type="pres">
      <dgm:prSet presAssocID="{B26B7B03-87F1-41D5-89CF-F749FF73DB9E}" presName="parentText" presStyleLbl="node1" presStyleIdx="1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BF02C59-87B8-4D15-BBC4-7EE816B0585E}" type="pres">
      <dgm:prSet presAssocID="{B26B7B03-87F1-41D5-89CF-F749FF73DB9E}" presName="childText" presStyleLbl="revTx" presStyleIdx="0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FCE1112-351C-44EE-B678-6C2FD63C71D8}" type="pres">
      <dgm:prSet presAssocID="{F0C3771D-D285-4380-893A-9E7ED5D6779D}" presName="parentText" presStyleLbl="node1" presStyleIdx="2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CD79569-7591-4915-84D1-91653CA7A0F3}" type="pres">
      <dgm:prSet presAssocID="{F0C3771D-D285-4380-893A-9E7ED5D6779D}" presName="childText" presStyleLbl="revTx" presStyleIdx="1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705989A-A5D8-4D41-8861-03586B87EA37}" type="pres">
      <dgm:prSet presAssocID="{6B2AD239-B328-45FA-B235-B087D36ED489}" presName="parentText" presStyleLbl="node1" presStyleIdx="3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8EFA1D9-C126-46A6-8B19-E07747F1EF2C}" type="pres">
      <dgm:prSet presAssocID="{6B2AD239-B328-45FA-B235-B087D36ED489}" presName="childText" presStyleLbl="revTx" presStyleIdx="2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4853D67-0675-4B1C-8852-996BC5516FC1}" type="pres">
      <dgm:prSet presAssocID="{E0A553A1-2A4E-40C8-B33D-B6AC188F5F29}" presName="parentText" presStyleLbl="node1" presStyleIdx="4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09D6071-3578-4D07-87D9-D8A9438DA82A}" type="pres">
      <dgm:prSet presAssocID="{E0A553A1-2A4E-40C8-B33D-B6AC188F5F29}" presName="childText" presStyleLbl="revTx" presStyleIdx="3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7EBBDAE-6952-4ED6-868E-898406677E82}" type="pres">
      <dgm:prSet presAssocID="{57AB0691-6B34-423E-B18F-CFE438C98893}" presName="parentText" presStyleLbl="node1" presStyleIdx="5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4729887-D5DE-4085-99EE-604841CADD20}" type="pres">
      <dgm:prSet presAssocID="{57AB0691-6B34-423E-B18F-CFE438C98893}" presName="childText" presStyleLbl="revTx" presStyleIdx="4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BEADC75-11B5-423E-8ABA-CDF0BA994BCE}" type="pres">
      <dgm:prSet presAssocID="{B5B3766A-5769-4EB1-BF75-1BD85DCB0C50}" presName="parentText" presStyleLbl="node1" presStyleIdx="6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9BA2E58-0223-48F9-9DFD-93735610914A}" type="pres">
      <dgm:prSet presAssocID="{B5B3766A-5769-4EB1-BF75-1BD85DCB0C50}" presName="childText" presStyleLbl="revTx" presStyleIdx="5" presStyleCnt="6" custLinFactNeighborY="2471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377C6293-E40B-4EF1-AED1-F24382FFD113}" type="presOf" srcId="{B5B3766A-5769-4EB1-BF75-1BD85DCB0C50}" destId="{DBEADC75-11B5-423E-8ABA-CDF0BA994BCE}" srcOrd="0" destOrd="0" presId="urn:microsoft.com/office/officeart/2005/8/layout/vList2"/>
    <dgm:cxn modelId="{635F94F1-5311-4522-B220-C5C44946BAE9}" type="presOf" srcId="{6A6FC257-5A50-44C3-B9B6-79AB246E6AF6}" destId="{58EFA1D9-C126-46A6-8B19-E07747F1EF2C}" srcOrd="0" destOrd="0" presId="urn:microsoft.com/office/officeart/2005/8/layout/vList2"/>
    <dgm:cxn modelId="{86B3B774-EEE1-4F9C-806B-1C65847E1CC3}" type="presOf" srcId="{969EE69A-509D-4E36-A182-B628FCF492CD}" destId="{49BA2E58-0223-48F9-9DFD-93735610914A}" srcOrd="0" destOrd="0" presId="urn:microsoft.com/office/officeart/2005/8/layout/vList2"/>
    <dgm:cxn modelId="{E0501267-8A67-4644-8BA5-1932DD65FCD0}" srcId="{E0A553A1-2A4E-40C8-B33D-B6AC188F5F29}" destId="{C7F35FD8-CB0D-46EB-8D2A-E9A761E9971F}" srcOrd="0" destOrd="0" parTransId="{F83D1C33-1617-46C3-A6CE-D0139B2A8F1C}" sibTransId="{175438EC-BFC2-4E3C-B115-561E663E91F6}"/>
    <dgm:cxn modelId="{000990C1-34F1-40F6-9564-B748EE0C0A50}" type="presOf" srcId="{B26B7B03-87F1-41D5-89CF-F749FF73DB9E}" destId="{78E37730-C84B-49ED-80B9-82BDE8636E43}" srcOrd="0" destOrd="0" presId="urn:microsoft.com/office/officeart/2005/8/layout/vList2"/>
    <dgm:cxn modelId="{9B240DDA-35E1-4D89-AB50-3A4B275157B5}" type="presOf" srcId="{5B68A1E3-83E5-4695-AC6A-932551B31274}" destId="{4CD79569-7591-4915-84D1-91653CA7A0F3}" srcOrd="0" destOrd="0" presId="urn:microsoft.com/office/officeart/2005/8/layout/vList2"/>
    <dgm:cxn modelId="{2E98CD6E-01D8-45D8-8D14-6ADCC085E723}" srcId="{4AA6A462-BDE8-4C6E-969E-8ABE8B550B1D}" destId="{B3838FA9-BDEB-469D-9949-463D36257D47}" srcOrd="0" destOrd="0" parTransId="{3BE44EEF-3CB3-4B9E-AD44-4569AA25A5C4}" sibTransId="{1E1FABAA-7603-4AAC-BDCC-9D5546092506}"/>
    <dgm:cxn modelId="{D1B62093-2217-4BC9-A3B6-439A918582A9}" type="presOf" srcId="{D3E726E3-05DC-41CB-9D49-9C397BD4BAA9}" destId="{CBF02C59-87B8-4D15-BBC4-7EE816B0585E}" srcOrd="0" destOrd="0" presId="urn:microsoft.com/office/officeart/2005/8/layout/vList2"/>
    <dgm:cxn modelId="{20D6D4D2-E0B3-4721-AA50-35480DFFDAAE}" type="presOf" srcId="{4AA6A462-BDE8-4C6E-969E-8ABE8B550B1D}" destId="{AE2747C8-DB86-4160-A0A8-E5C5AE929B82}" srcOrd="0" destOrd="0" presId="urn:microsoft.com/office/officeart/2005/8/layout/vList2"/>
    <dgm:cxn modelId="{49D20611-8635-4EAA-94AF-657FFEB105BB}" srcId="{4AA6A462-BDE8-4C6E-969E-8ABE8B550B1D}" destId="{B5B3766A-5769-4EB1-BF75-1BD85DCB0C50}" srcOrd="6" destOrd="0" parTransId="{4AC5792C-EC9C-449D-A2C4-91650E7F4270}" sibTransId="{C63E097C-6F6D-4D09-92CE-D707A085F6B7}"/>
    <dgm:cxn modelId="{0CB4186A-0C2A-44E2-B7B4-0EE77759BBD5}" type="presOf" srcId="{57AB0691-6B34-423E-B18F-CFE438C98893}" destId="{D7EBBDAE-6952-4ED6-868E-898406677E82}" srcOrd="0" destOrd="0" presId="urn:microsoft.com/office/officeart/2005/8/layout/vList2"/>
    <dgm:cxn modelId="{84F70956-7D49-4E72-ABB6-0538819282B4}" type="presOf" srcId="{F0C3771D-D285-4380-893A-9E7ED5D6779D}" destId="{4FCE1112-351C-44EE-B678-6C2FD63C71D8}" srcOrd="0" destOrd="0" presId="urn:microsoft.com/office/officeart/2005/8/layout/vList2"/>
    <dgm:cxn modelId="{374C60B2-96C2-4FA1-BE78-CC163486859A}" srcId="{57AB0691-6B34-423E-B18F-CFE438C98893}" destId="{31D6C008-8B98-4E2A-B2E2-40FB746119F5}" srcOrd="0" destOrd="0" parTransId="{49C310A8-8C48-4FD5-9D46-FCCF488B80E2}" sibTransId="{B34C91B3-D4C6-4629-B9B4-4F7F26F2B515}"/>
    <dgm:cxn modelId="{7F368CD3-7CF1-4287-AA60-E60B2335C3A1}" type="presOf" srcId="{E0A553A1-2A4E-40C8-B33D-B6AC188F5F29}" destId="{F4853D67-0675-4B1C-8852-996BC5516FC1}" srcOrd="0" destOrd="0" presId="urn:microsoft.com/office/officeart/2005/8/layout/vList2"/>
    <dgm:cxn modelId="{F4A6CDE3-F435-4415-91AC-6478B7DEBA09}" srcId="{6B2AD239-B328-45FA-B235-B087D36ED489}" destId="{6A6FC257-5A50-44C3-B9B6-79AB246E6AF6}" srcOrd="0" destOrd="0" parTransId="{C480B0C4-4E68-476B-8746-3BDE0FB519C8}" sibTransId="{BA65B59F-898C-40A8-BB86-816BF36BCF92}"/>
    <dgm:cxn modelId="{BF02FFBE-8989-4718-AB5F-4166290716EC}" srcId="{4AA6A462-BDE8-4C6E-969E-8ABE8B550B1D}" destId="{F0C3771D-D285-4380-893A-9E7ED5D6779D}" srcOrd="2" destOrd="0" parTransId="{4CC0E613-6AB3-4BCD-BE8E-888098137C03}" sibTransId="{0467A164-4AA5-48C1-A23C-A4B39F44CF7D}"/>
    <dgm:cxn modelId="{BA7FE982-B7F3-43D2-871B-3208F309442A}" srcId="{B26B7B03-87F1-41D5-89CF-F749FF73DB9E}" destId="{D3E726E3-05DC-41CB-9D49-9C397BD4BAA9}" srcOrd="0" destOrd="0" parTransId="{A5FC2B78-0C72-4D4C-B612-ECE26D1F2ADC}" sibTransId="{AEBA6A47-913F-45F0-AA4F-EB674E0E5062}"/>
    <dgm:cxn modelId="{B7C626A1-EDE7-4AC6-840F-0717E5159B7E}" type="presOf" srcId="{B3838FA9-BDEB-469D-9949-463D36257D47}" destId="{DF314A81-DA02-4A18-92DB-98943009DC65}" srcOrd="0" destOrd="0" presId="urn:microsoft.com/office/officeart/2005/8/layout/vList2"/>
    <dgm:cxn modelId="{5F8234F9-E428-4B4E-8E24-32D2C182423D}" type="presOf" srcId="{6B2AD239-B328-45FA-B235-B087D36ED489}" destId="{1705989A-A5D8-4D41-8861-03586B87EA37}" srcOrd="0" destOrd="0" presId="urn:microsoft.com/office/officeart/2005/8/layout/vList2"/>
    <dgm:cxn modelId="{45BB5A8F-5D2B-42E3-8A2C-6C8E8078A010}" srcId="{F0C3771D-D285-4380-893A-9E7ED5D6779D}" destId="{5B68A1E3-83E5-4695-AC6A-932551B31274}" srcOrd="0" destOrd="0" parTransId="{59A97DC2-0EDA-4A47-9404-39F6AD18CDD7}" sibTransId="{C5A8288E-82A2-46BD-9B46-9B40BB18FBD7}"/>
    <dgm:cxn modelId="{97496960-CC81-40C1-9B30-43D6F82A79C7}" srcId="{4AA6A462-BDE8-4C6E-969E-8ABE8B550B1D}" destId="{57AB0691-6B34-423E-B18F-CFE438C98893}" srcOrd="5" destOrd="0" parTransId="{8E50633A-5864-4178-842B-9A34AAA35B2C}" sibTransId="{9329B28A-B213-4387-8E72-7368589868D2}"/>
    <dgm:cxn modelId="{B255EC70-0117-4C38-86BC-1FF3A94F9EA5}" srcId="{4AA6A462-BDE8-4C6E-969E-8ABE8B550B1D}" destId="{B26B7B03-87F1-41D5-89CF-F749FF73DB9E}" srcOrd="1" destOrd="0" parTransId="{B99A850D-AB11-4BC8-8CD6-AD507E61A217}" sibTransId="{702053D5-974D-4C65-BCFE-E4B5CDCFCBD4}"/>
    <dgm:cxn modelId="{A0124E53-61D2-47A7-8A4E-3AB9C83993EF}" type="presOf" srcId="{31D6C008-8B98-4E2A-B2E2-40FB746119F5}" destId="{A4729887-D5DE-4085-99EE-604841CADD20}" srcOrd="0" destOrd="0" presId="urn:microsoft.com/office/officeart/2005/8/layout/vList2"/>
    <dgm:cxn modelId="{7D856441-ADE5-49E5-B704-F4FFB0BE195F}" srcId="{B5B3766A-5769-4EB1-BF75-1BD85DCB0C50}" destId="{969EE69A-509D-4E36-A182-B628FCF492CD}" srcOrd="0" destOrd="0" parTransId="{A8273F10-6689-4CBA-A171-A663B50657D1}" sibTransId="{C5FB3EF1-6E7C-4CAE-A1A5-0F69B11C6FCF}"/>
    <dgm:cxn modelId="{D763D4C1-77DA-4DD8-90EF-87B07BDA0AAD}" type="presOf" srcId="{C7F35FD8-CB0D-46EB-8D2A-E9A761E9971F}" destId="{C09D6071-3578-4D07-87D9-D8A9438DA82A}" srcOrd="0" destOrd="0" presId="urn:microsoft.com/office/officeart/2005/8/layout/vList2"/>
    <dgm:cxn modelId="{347C89B0-5458-40A0-BD23-3F7262295CCE}" srcId="{4AA6A462-BDE8-4C6E-969E-8ABE8B550B1D}" destId="{E0A553A1-2A4E-40C8-B33D-B6AC188F5F29}" srcOrd="4" destOrd="0" parTransId="{DE7C579A-FFC5-439F-91DB-EA6220B4C8F8}" sibTransId="{DFE0AD6F-F7B9-4F1F-AB38-2CED6585D3FE}"/>
    <dgm:cxn modelId="{A271873C-A9BC-47C3-94A3-22B9749C3541}" srcId="{4AA6A462-BDE8-4C6E-969E-8ABE8B550B1D}" destId="{6B2AD239-B328-45FA-B235-B087D36ED489}" srcOrd="3" destOrd="0" parTransId="{FBCEA485-09BA-4933-9906-6660BF29602E}" sibTransId="{C4E6DF6C-29D1-4F1E-99FA-4F765DEED63C}"/>
    <dgm:cxn modelId="{11E10FBA-836A-4453-AB28-4C70C671ACED}" type="presParOf" srcId="{AE2747C8-DB86-4160-A0A8-E5C5AE929B82}" destId="{DF314A81-DA02-4A18-92DB-98943009DC65}" srcOrd="0" destOrd="0" presId="urn:microsoft.com/office/officeart/2005/8/layout/vList2"/>
    <dgm:cxn modelId="{4BEC5B2F-9775-4305-9400-665172719F74}" type="presParOf" srcId="{AE2747C8-DB86-4160-A0A8-E5C5AE929B82}" destId="{DFC447FB-CE85-49D4-AB3D-CC342FD1BF32}" srcOrd="1" destOrd="0" presId="urn:microsoft.com/office/officeart/2005/8/layout/vList2"/>
    <dgm:cxn modelId="{F576595C-3264-4EE3-8908-BFCD2AE07C3D}" type="presParOf" srcId="{AE2747C8-DB86-4160-A0A8-E5C5AE929B82}" destId="{78E37730-C84B-49ED-80B9-82BDE8636E43}" srcOrd="2" destOrd="0" presId="urn:microsoft.com/office/officeart/2005/8/layout/vList2"/>
    <dgm:cxn modelId="{D33B5685-593E-451E-82C8-5AC8092B18A3}" type="presParOf" srcId="{AE2747C8-DB86-4160-A0A8-E5C5AE929B82}" destId="{CBF02C59-87B8-4D15-BBC4-7EE816B0585E}" srcOrd="3" destOrd="0" presId="urn:microsoft.com/office/officeart/2005/8/layout/vList2"/>
    <dgm:cxn modelId="{2C715331-E981-434C-8E87-155F94C808CA}" type="presParOf" srcId="{AE2747C8-DB86-4160-A0A8-E5C5AE929B82}" destId="{4FCE1112-351C-44EE-B678-6C2FD63C71D8}" srcOrd="4" destOrd="0" presId="urn:microsoft.com/office/officeart/2005/8/layout/vList2"/>
    <dgm:cxn modelId="{0274EF5D-776A-408D-A4E8-03D52CBC4DF7}" type="presParOf" srcId="{AE2747C8-DB86-4160-A0A8-E5C5AE929B82}" destId="{4CD79569-7591-4915-84D1-91653CA7A0F3}" srcOrd="5" destOrd="0" presId="urn:microsoft.com/office/officeart/2005/8/layout/vList2"/>
    <dgm:cxn modelId="{805E76EA-B668-4202-8981-3380D766B8AD}" type="presParOf" srcId="{AE2747C8-DB86-4160-A0A8-E5C5AE929B82}" destId="{1705989A-A5D8-4D41-8861-03586B87EA37}" srcOrd="6" destOrd="0" presId="urn:microsoft.com/office/officeart/2005/8/layout/vList2"/>
    <dgm:cxn modelId="{1CBEE538-4B46-40CC-822C-9A02BBBC501C}" type="presParOf" srcId="{AE2747C8-DB86-4160-A0A8-E5C5AE929B82}" destId="{58EFA1D9-C126-46A6-8B19-E07747F1EF2C}" srcOrd="7" destOrd="0" presId="urn:microsoft.com/office/officeart/2005/8/layout/vList2"/>
    <dgm:cxn modelId="{C96173D4-BA31-4C97-973E-13EE386EC973}" type="presParOf" srcId="{AE2747C8-DB86-4160-A0A8-E5C5AE929B82}" destId="{F4853D67-0675-4B1C-8852-996BC5516FC1}" srcOrd="8" destOrd="0" presId="urn:microsoft.com/office/officeart/2005/8/layout/vList2"/>
    <dgm:cxn modelId="{F5A2CF7D-6D3B-4833-9A1E-FC1A3A1C1A9D}" type="presParOf" srcId="{AE2747C8-DB86-4160-A0A8-E5C5AE929B82}" destId="{C09D6071-3578-4D07-87D9-D8A9438DA82A}" srcOrd="9" destOrd="0" presId="urn:microsoft.com/office/officeart/2005/8/layout/vList2"/>
    <dgm:cxn modelId="{4DE8D146-FF85-42C6-908C-F51DF3341739}" type="presParOf" srcId="{AE2747C8-DB86-4160-A0A8-E5C5AE929B82}" destId="{D7EBBDAE-6952-4ED6-868E-898406677E82}" srcOrd="10" destOrd="0" presId="urn:microsoft.com/office/officeart/2005/8/layout/vList2"/>
    <dgm:cxn modelId="{F0A3A22D-8521-45DD-BEC0-3C4A4C7797AD}" type="presParOf" srcId="{AE2747C8-DB86-4160-A0A8-E5C5AE929B82}" destId="{A4729887-D5DE-4085-99EE-604841CADD20}" srcOrd="11" destOrd="0" presId="urn:microsoft.com/office/officeart/2005/8/layout/vList2"/>
    <dgm:cxn modelId="{91BC0C69-5A67-45B4-85C3-526DB3FD647B}" type="presParOf" srcId="{AE2747C8-DB86-4160-A0A8-E5C5AE929B82}" destId="{DBEADC75-11B5-423E-8ABA-CDF0BA994BCE}" srcOrd="12" destOrd="0" presId="urn:microsoft.com/office/officeart/2005/8/layout/vList2"/>
    <dgm:cxn modelId="{FE6E0178-96AD-4527-B436-13121CD3D19A}" type="presParOf" srcId="{AE2747C8-DB86-4160-A0A8-E5C5AE929B82}" destId="{49BA2E58-0223-48F9-9DFD-93735610914A}" srcOrd="13" destOrd="0" presId="urn:microsoft.com/office/officeart/2005/8/layout/vList2"/>
  </dgm:cxnLst>
  <dgm:bg>
    <a:solidFill>
      <a:schemeClr val="tx1">
        <a:lumMod val="25000"/>
        <a:lumOff val="75000"/>
      </a:schemeClr>
    </a:solidFill>
  </dgm:bg>
  <dgm:whole/>
  <dgm:extLst>
    <a:ext uri="http://schemas.microsoft.com/office/drawing/2008/diagram">
      <dsp:dataModelExt xmlns:dsp="http://schemas.microsoft.com/office/drawing/2008/diagram" xmlns="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B9C725C3-1544-4436-9F38-BA366382351D}">
      <dsp:nvSpPr>
        <dsp:cNvPr id="0" name=""/>
        <dsp:cNvSpPr/>
      </dsp:nvSpPr>
      <dsp:spPr>
        <a:xfrm>
          <a:off x="-36018" y="0"/>
          <a:ext cx="792144" cy="648071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lumMod val="7500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C561758-F9D4-42F3-AF31-33436BCC9BB7}">
      <dsp:nvSpPr>
        <dsp:cNvPr id="0" name=""/>
        <dsp:cNvSpPr/>
      </dsp:nvSpPr>
      <dsp:spPr>
        <a:xfrm>
          <a:off x="312895" y="0"/>
          <a:ext cx="5352848" cy="648071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b="0" kern="1200" dirty="0" smtClean="0">
              <a:latin typeface="Tahoma" pitchFamily="34" charset="0"/>
              <a:ea typeface="Tahoma" pitchFamily="34" charset="0"/>
              <a:cs typeface="Tahoma" pitchFamily="34" charset="0"/>
            </a:rPr>
            <a:t>Исполнение в 2021 году составило </a:t>
          </a:r>
          <a:r>
            <a:rPr lang="ru-RU" sz="2300" b="1" kern="1200" dirty="0" smtClean="0">
              <a:latin typeface="Tahoma" pitchFamily="34" charset="0"/>
              <a:ea typeface="Tahoma" pitchFamily="34" charset="0"/>
              <a:cs typeface="Tahoma" pitchFamily="34" charset="0"/>
            </a:rPr>
            <a:t>101,2 % </a:t>
          </a:r>
        </a:p>
      </dsp:txBody>
      <dsp:txXfrm>
        <a:off x="312895" y="0"/>
        <a:ext cx="5352848" cy="648071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B9C725C3-1544-4436-9F38-BA366382351D}">
      <dsp:nvSpPr>
        <dsp:cNvPr id="0" name=""/>
        <dsp:cNvSpPr/>
      </dsp:nvSpPr>
      <dsp:spPr>
        <a:xfrm>
          <a:off x="-36018" y="0"/>
          <a:ext cx="792144" cy="648071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lumMod val="7500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C561758-F9D4-42F3-AF31-33436BCC9BB7}">
      <dsp:nvSpPr>
        <dsp:cNvPr id="0" name=""/>
        <dsp:cNvSpPr/>
      </dsp:nvSpPr>
      <dsp:spPr>
        <a:xfrm>
          <a:off x="307608" y="0"/>
          <a:ext cx="5952939" cy="648071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b="0" kern="1200" dirty="0" smtClean="0">
              <a:latin typeface="Tahoma" pitchFamily="34" charset="0"/>
              <a:ea typeface="Tahoma" pitchFamily="34" charset="0"/>
              <a:cs typeface="Tahoma" pitchFamily="34" charset="0"/>
            </a:rPr>
            <a:t>Исполнение в 2021 году составило </a:t>
          </a:r>
          <a:r>
            <a:rPr lang="ru-RU" sz="2300" b="1" kern="1200" dirty="0" smtClean="0">
              <a:latin typeface="Tahoma" pitchFamily="34" charset="0"/>
              <a:ea typeface="Tahoma" pitchFamily="34" charset="0"/>
              <a:cs typeface="Tahoma" pitchFamily="34" charset="0"/>
            </a:rPr>
            <a:t>99,5 % </a:t>
          </a:r>
        </a:p>
      </dsp:txBody>
      <dsp:txXfrm>
        <a:off x="307608" y="0"/>
        <a:ext cx="5952939" cy="648071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B9C725C3-1544-4436-9F38-BA366382351D}">
      <dsp:nvSpPr>
        <dsp:cNvPr id="0" name=""/>
        <dsp:cNvSpPr/>
      </dsp:nvSpPr>
      <dsp:spPr>
        <a:xfrm>
          <a:off x="-32181" y="0"/>
          <a:ext cx="707761" cy="579036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lumMod val="60000"/>
            <a:lumOff val="4000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C561758-F9D4-42F3-AF31-33436BCC9BB7}">
      <dsp:nvSpPr>
        <dsp:cNvPr id="0" name=""/>
        <dsp:cNvSpPr/>
      </dsp:nvSpPr>
      <dsp:spPr>
        <a:xfrm>
          <a:off x="321699" y="0"/>
          <a:ext cx="5863631" cy="579036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0" kern="1200" dirty="0" smtClean="0">
              <a:latin typeface="Tahoma" pitchFamily="34" charset="0"/>
              <a:ea typeface="Tahoma" pitchFamily="34" charset="0"/>
              <a:cs typeface="Tahoma" pitchFamily="34" charset="0"/>
            </a:rPr>
            <a:t>Исполнение в 2021 году составило </a:t>
          </a:r>
          <a:r>
            <a:rPr lang="ru-RU" sz="2000" b="1" kern="1200" dirty="0" smtClean="0">
              <a:latin typeface="Tahoma" pitchFamily="34" charset="0"/>
              <a:ea typeface="Tahoma" pitchFamily="34" charset="0"/>
              <a:cs typeface="Tahoma" pitchFamily="34" charset="0"/>
            </a:rPr>
            <a:t>92,1 % </a:t>
          </a:r>
        </a:p>
      </dsp:txBody>
      <dsp:txXfrm>
        <a:off x="321699" y="0"/>
        <a:ext cx="5863631" cy="579036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matrix1">
  <dgm:title val=""/>
  <dgm:desc val=""/>
  <dgm:catLst>
    <dgm:cat type="matrix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clrData>
  <dgm:layoutNode name="diagram">
    <dgm:varLst>
      <dgm:chMax val="1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ctrX" for="ch" forName="matrix" refType="w" fact="0.5"/>
      <dgm:constr type="ctrY" for="ch" forName="matrix" refType="h" fact="0.5"/>
      <dgm:constr type="w" for="ch" forName="matrix" refType="w"/>
      <dgm:constr type="h" for="ch" forName="matrix" refType="h"/>
      <dgm:constr type="ctrX" for="ch" forName="centerTile" refType="w" fact="0.5"/>
      <dgm:constr type="ctrY" for="ch" forName="centerTile" refType="h" fact="0.5"/>
      <dgm:constr type="w" for="ch" forName="centerTile" refType="w" fact="0.3"/>
      <dgm:constr type="h" for="ch" forName="centerTile" refType="h" fact="0.25"/>
      <dgm:constr type="primFontSz" for="des" ptType="node" op="equ" val="65"/>
    </dgm:constrLst>
    <dgm:ruleLst/>
    <dgm:choose name="Name0">
      <dgm:if name="Name1" axis="ch" ptType="node" func="cnt" op="gte" val="1">
        <dgm:layoutNode name="matrix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tile1"/>
            <dgm:constr type="t" for="ch" forName="tile1"/>
            <dgm:constr type="r" for="ch" forName="tile1" refType="w" fact="0.5"/>
            <dgm:constr type="b" for="ch" forName="tile1" refType="h" fact="0.5"/>
            <dgm:constr type="l" for="ch" forName="tile1text" refType="l" refFor="ch" refForName="tile1"/>
            <dgm:constr type="t" for="ch" forName="tile1text" refType="t" refFor="ch" refForName="tile1"/>
            <dgm:constr type="w" for="ch" forName="tile1text" refType="w" refFor="ch" refForName="tile1"/>
            <dgm:constr type="h" for="ch" forName="tile1text" refType="h" refFor="ch" refForName="tile1" fact="0.75"/>
            <dgm:constr type="r" for="ch" forName="tile2" refType="w"/>
            <dgm:constr type="t" for="ch" forName="tile2"/>
            <dgm:constr type="l" for="ch" forName="tile2" refType="w" fact="0.5"/>
            <dgm:constr type="b" for="ch" forName="tile2" refType="h" fact="0.5"/>
            <dgm:constr type="r" for="ch" forName="tile2text" refType="r" refFor="ch" refForName="tile2"/>
            <dgm:constr type="t" for="ch" forName="tile2text" refType="t" refFor="ch" refForName="tile2"/>
            <dgm:constr type="w" for="ch" forName="tile2text" refType="w" refFor="ch" refForName="tile2"/>
            <dgm:constr type="h" for="ch" forName="tile2text" refType="h" refFor="ch" refForName="tile2" fact="0.75"/>
            <dgm:constr type="l" for="ch" forName="tile3"/>
            <dgm:constr type="b" for="ch" forName="tile3" refType="h"/>
            <dgm:constr type="r" for="ch" forName="tile3" refType="w" fact="0.5"/>
            <dgm:constr type="t" for="ch" forName="tile3" refType="h" fact="0.5"/>
            <dgm:constr type="l" for="ch" forName="tile3text" refType="l" refFor="ch" refForName="tile3"/>
            <dgm:constr type="b" for="ch" forName="tile3text" refType="b" refFor="ch" refForName="tile3"/>
            <dgm:constr type="w" for="ch" forName="tile3text" refType="w" refFor="ch" refForName="tile3"/>
            <dgm:constr type="h" for="ch" forName="tile3text" refType="h" refFor="ch" refForName="tile3" fact="0.75"/>
            <dgm:constr type="r" for="ch" forName="tile4" refType="w"/>
            <dgm:constr type="b" for="ch" forName="tile4" refType="h"/>
            <dgm:constr type="l" for="ch" forName="tile4" refType="w" fact="0.5"/>
            <dgm:constr type="t" for="ch" forName="tile4" refType="h" fact="0.5"/>
            <dgm:constr type="r" for="ch" forName="tile4text" refType="r" refFor="ch" refForName="tile4"/>
            <dgm:constr type="b" for="ch" forName="tile4text" refType="b" refFor="ch" refForName="tile4"/>
            <dgm:constr type="w" for="ch" forName="tile4text" refType="w" refFor="ch" refForName="tile4"/>
            <dgm:constr type="h" for="ch" forName="tile4text" refType="h" refFor="ch" refForName="tile4" fact="0.75"/>
          </dgm:constrLst>
          <dgm:ruleLst/>
          <dgm:layoutNode name="tile1" styleLbl="node1">
            <dgm:alg type="sp"/>
            <dgm:shape xmlns:r="http://schemas.openxmlformats.org/officeDocument/2006/relationships" rot="270" type="round1Rect" r:blip="">
              <dgm:adjLst/>
            </dgm:shape>
            <dgm:choose name="Name2">
              <dgm:if name="Name3" func="var" arg="dir" op="equ" val="norm">
                <dgm:presOf axis="ch ch desOrSelf" ptType="node node node" st="1 1 1" cnt="1 1 0"/>
              </dgm:if>
              <dgm:else name="Name4">
                <dgm:presOf axis="ch ch desOrSelf" ptType="node node node" st="1 2 1" cnt="1 1 0"/>
              </dgm:else>
            </dgm:choose>
            <dgm:constrLst/>
            <dgm:ruleLst/>
          </dgm:layoutNode>
          <dgm:layoutNode name="tile1text" styleLbl="node1">
            <dgm:varLst>
              <dgm:chMax val="0"/>
              <dgm:chPref val="0"/>
              <dgm:bulletEnabled val="1"/>
            </dgm:varLst>
            <dgm:choose name="Name5">
              <dgm:if name="Name6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7">
                <dgm:alg type="tx"/>
              </dgm:else>
            </dgm:choose>
            <dgm:shape xmlns:r="http://schemas.openxmlformats.org/officeDocument/2006/relationships" rot="270" type="rect" r:blip="" hideGeom="1">
              <dgm:adjLst>
                <dgm:adj idx="1" val="0.2"/>
              </dgm:adjLst>
            </dgm:shape>
            <dgm:choose name="Name8">
              <dgm:if name="Name9" func="var" arg="dir" op="equ" val="norm">
                <dgm:presOf axis="ch ch desOrSelf" ptType="node node node" st="1 1 1" cnt="1 1 0"/>
              </dgm:if>
              <dgm:else name="Name10">
                <dgm:presOf axis="ch ch desOrSelf" ptType="node node node" st="1 2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2" styleLbl="node1">
            <dgm:alg type="sp"/>
            <dgm:shape xmlns:r="http://schemas.openxmlformats.org/officeDocument/2006/relationships" type="round1Rect" r:blip="">
              <dgm:adjLst/>
            </dgm:shape>
            <dgm:choose name="Name11">
              <dgm:if name="Name12" func="var" arg="dir" op="equ" val="norm">
                <dgm:presOf axis="ch ch desOrSelf" ptType="node node node" st="1 2 1" cnt="1 1 0"/>
              </dgm:if>
              <dgm:else name="Name13">
                <dgm:presOf axis="ch ch desOrSelf" ptType="node node node" st="1 1 1" cnt="1 1 0"/>
              </dgm:else>
            </dgm:choose>
            <dgm:constrLst/>
            <dgm:ruleLst/>
          </dgm:layoutNode>
          <dgm:layoutNode name="tile2text" styleLbl="node1">
            <dgm:varLst>
              <dgm:chMax val="0"/>
              <dgm:chPref val="0"/>
              <dgm:bulletEnabled val="1"/>
            </dgm:varLst>
            <dgm:choose name="Name14">
              <dgm:if name="Name15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16">
                <dgm:alg type="tx"/>
              </dgm:else>
            </dgm:choose>
            <dgm:shape xmlns:r="http://schemas.openxmlformats.org/officeDocument/2006/relationships" type="rect" r:blip="" hideGeom="1">
              <dgm:adjLst/>
            </dgm:shape>
            <dgm:choose name="Name17">
              <dgm:if name="Name18" func="var" arg="dir" op="equ" val="norm">
                <dgm:presOf axis="ch ch desOrSelf" ptType="node node node" st="1 2 1" cnt="1 1 0"/>
              </dgm:if>
              <dgm:else name="Name19">
                <dgm:presOf axis="ch ch desOrSelf" ptType="node node node" st="1 1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3" styleLbl="node1">
            <dgm:alg type="sp"/>
            <dgm:shape xmlns:r="http://schemas.openxmlformats.org/officeDocument/2006/relationships" rot="180" type="round1Rect" r:blip="">
              <dgm:adjLst/>
            </dgm:shape>
            <dgm:choose name="Name20">
              <dgm:if name="Name21" func="var" arg="dir" op="equ" val="norm">
                <dgm:presOf axis="ch ch desOrSelf" ptType="node node node" st="1 3 1" cnt="1 1 0"/>
              </dgm:if>
              <dgm:else name="Name22">
                <dgm:presOf axis="ch ch desOrSelf" ptType="node node node" st="1 4 1" cnt="1 1 0"/>
              </dgm:else>
            </dgm:choose>
            <dgm:constrLst/>
            <dgm:ruleLst/>
          </dgm:layoutNode>
          <dgm:layoutNode name="tile3text" styleLbl="node1">
            <dgm:varLst>
              <dgm:chMax val="0"/>
              <dgm:chPref val="0"/>
              <dgm:bulletEnabled val="1"/>
            </dgm:varLst>
            <dgm:choose name="Name23">
              <dgm:if name="Name24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25">
                <dgm:alg type="tx"/>
              </dgm:else>
            </dgm:choose>
            <dgm:shape xmlns:r="http://schemas.openxmlformats.org/officeDocument/2006/relationships" rot="180" type="rect" r:blip="" hideGeom="1">
              <dgm:adjLst/>
            </dgm:shape>
            <dgm:choose name="Name26">
              <dgm:if name="Name27" func="var" arg="dir" op="equ" val="norm">
                <dgm:presOf axis="ch ch desOrSelf" ptType="node node node" st="1 3 1" cnt="1 1 0"/>
              </dgm:if>
              <dgm:else name="Name28">
                <dgm:presOf axis="ch ch desOrSelf" ptType="node node node" st="1 4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4" styleLbl="node1">
            <dgm:alg type="sp"/>
            <dgm:shape xmlns:r="http://schemas.openxmlformats.org/officeDocument/2006/relationships" rot="90" type="round1Rect" r:blip="">
              <dgm:adjLst/>
            </dgm:shape>
            <dgm:choose name="Name29">
              <dgm:if name="Name30" func="var" arg="dir" op="equ" val="norm">
                <dgm:presOf axis="ch ch desOrSelf" ptType="node node node" st="1 4 1" cnt="1 1 0"/>
              </dgm:if>
              <dgm:else name="Name31">
                <dgm:presOf axis="ch ch desOrSelf" ptType="node node node" st="1 3 1" cnt="1 1 0"/>
              </dgm:else>
            </dgm:choose>
            <dgm:constrLst/>
            <dgm:ruleLst/>
          </dgm:layoutNode>
          <dgm:layoutNode name="tile4text" styleLbl="node1">
            <dgm:varLst>
              <dgm:chMax val="0"/>
              <dgm:chPref val="0"/>
              <dgm:bulletEnabled val="1"/>
            </dgm:varLst>
            <dgm:choose name="Name32">
              <dgm:if name="Name33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34">
                <dgm:alg type="tx"/>
              </dgm:else>
            </dgm:choose>
            <dgm:shape xmlns:r="http://schemas.openxmlformats.org/officeDocument/2006/relationships" rot="90" type="rect" r:blip="" hideGeom="1">
              <dgm:adjLst/>
            </dgm:shape>
            <dgm:choose name="Name35">
              <dgm:if name="Name36" func="var" arg="dir" op="equ" val="norm">
                <dgm:presOf axis="ch ch desOrSelf" ptType="node node node" st="1 4 1" cnt="1 1 0"/>
              </dgm:if>
              <dgm:else name="Name37">
                <dgm:presOf axis="ch ch desOrSelf" ptType="node node node" st="1 3 1" cnt="1 1 0"/>
              </dgm:else>
            </dgm:choose>
            <dgm:constrLst/>
            <dgm:ruleLst>
              <dgm:rule type="primFontSz" val="5" fact="NaN" max="NaN"/>
            </dgm:ruleLst>
          </dgm:layoutNode>
        </dgm:layoutNode>
        <dgm:layoutNode name="centerTile" styleLbl="fgShp">
          <dgm:varLst>
            <dgm:chMax val="0"/>
            <dgm:chPref val="0"/>
          </dgm:varLst>
          <dgm:alg type="tx"/>
          <dgm:shape xmlns:r="http://schemas.openxmlformats.org/officeDocument/2006/relationships" type="roundRect" r:blip="">
            <dgm:adjLst/>
          </dgm:shape>
          <dgm:presOf axis="ch" ptType="node" cnt="1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8"/>
    </dgm:choos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0.3921</cdr:x>
      <cdr:y>0.27616</cdr:y>
    </cdr:from>
    <cdr:to>
      <cdr:x>0.61094</cdr:x>
      <cdr:y>0.39858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638299" y="1231900"/>
          <a:ext cx="914400" cy="5461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pPr algn="ctr" rtl="0">
            <a:defRPr sz="1800" b="0" i="0" u="none" strike="noStrike" kern="1200" baseline="0">
              <a:solidFill>
                <a:prstClr val="black"/>
              </a:solidFill>
              <a:latin typeface="+mn-lt"/>
              <a:ea typeface="+mn-ea"/>
              <a:cs typeface="+mn-cs"/>
            </a:defRPr>
          </a:pPr>
          <a:r>
            <a:rPr lang="ru-RU" sz="1800" kern="1200" dirty="0">
              <a:solidFill>
                <a:prstClr val="black"/>
              </a:solidFill>
            </a:rPr>
            <a:t>2 432</a:t>
          </a:r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0.14107</cdr:x>
      <cdr:y>0.06571</cdr:y>
    </cdr:from>
    <cdr:to>
      <cdr:x>0.24762</cdr:x>
      <cdr:y>0.1208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210666" y="331929"/>
          <a:ext cx="914415" cy="27828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0.34739</cdr:x>
      <cdr:y>0.06474</cdr:y>
    </cdr:from>
    <cdr:to>
      <cdr:x>0.45172</cdr:x>
      <cdr:y>0.14393</cdr:y>
    </cdr:to>
    <cdr:sp macro="" textlink="">
      <cdr:nvSpPr>
        <cdr:cNvPr id="5" name="TextBox 4"/>
        <cdr:cNvSpPr txBox="1"/>
      </cdr:nvSpPr>
      <cdr:spPr>
        <a:xfrm xmlns:a="http://schemas.openxmlformats.org/drawingml/2006/main">
          <a:off x="2981326" y="327026"/>
          <a:ext cx="895350" cy="40005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ru-RU" sz="2400" dirty="0"/>
        </a:p>
      </cdr:txBody>
    </cdr:sp>
  </cdr:relSizeAnchor>
  <cdr:relSizeAnchor xmlns:cdr="http://schemas.openxmlformats.org/drawingml/2006/chartDrawing">
    <cdr:from>
      <cdr:x>0.02423</cdr:x>
      <cdr:y>0</cdr:y>
    </cdr:from>
    <cdr:to>
      <cdr:x>0.49588</cdr:x>
      <cdr:y>0.08964</cdr:y>
    </cdr:to>
    <cdr:sp macro="" textlink="">
      <cdr:nvSpPr>
        <cdr:cNvPr id="6" name="TextBox 5"/>
        <cdr:cNvSpPr txBox="1"/>
      </cdr:nvSpPr>
      <cdr:spPr>
        <a:xfrm xmlns:a="http://schemas.openxmlformats.org/drawingml/2006/main">
          <a:off x="150696" y="-34997"/>
          <a:ext cx="2933205" cy="30875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ru-RU" sz="1800" i="1" dirty="0" smtClean="0"/>
            <a:t>На 01.01.2021</a:t>
          </a:r>
          <a:endParaRPr lang="ru-RU" sz="1800" i="1" dirty="0"/>
        </a:p>
      </cdr:txBody>
    </cdr:sp>
  </cdr:relSizeAnchor>
  <cdr:relSizeAnchor xmlns:cdr="http://schemas.openxmlformats.org/drawingml/2006/chartDrawing">
    <cdr:from>
      <cdr:x>0.01146</cdr:x>
      <cdr:y>0.46543</cdr:y>
    </cdr:from>
    <cdr:to>
      <cdr:x>0.48311</cdr:x>
      <cdr:y>0.55507</cdr:y>
    </cdr:to>
    <cdr:sp macro="" textlink="">
      <cdr:nvSpPr>
        <cdr:cNvPr id="7" name="TextBox 1"/>
        <cdr:cNvSpPr txBox="1"/>
      </cdr:nvSpPr>
      <cdr:spPr>
        <a:xfrm xmlns:a="http://schemas.openxmlformats.org/drawingml/2006/main">
          <a:off x="71252" y="1603169"/>
          <a:ext cx="2933205" cy="30875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Arial"/>
            </a:defRPr>
          </a:lvl1pPr>
          <a:lvl2pPr marL="457200" indent="0">
            <a:defRPr sz="1100">
              <a:latin typeface="Arial"/>
            </a:defRPr>
          </a:lvl2pPr>
          <a:lvl3pPr marL="914400" indent="0">
            <a:defRPr sz="1100">
              <a:latin typeface="Arial"/>
            </a:defRPr>
          </a:lvl3pPr>
          <a:lvl4pPr marL="1371600" indent="0">
            <a:defRPr sz="1100">
              <a:latin typeface="Arial"/>
            </a:defRPr>
          </a:lvl4pPr>
          <a:lvl5pPr marL="1828800" indent="0">
            <a:defRPr sz="1100">
              <a:latin typeface="Arial"/>
            </a:defRPr>
          </a:lvl5pPr>
          <a:lvl6pPr marL="2286000" indent="0">
            <a:defRPr sz="1100">
              <a:latin typeface="Arial"/>
            </a:defRPr>
          </a:lvl6pPr>
          <a:lvl7pPr marL="2743200" indent="0">
            <a:defRPr sz="1100">
              <a:latin typeface="Arial"/>
            </a:defRPr>
          </a:lvl7pPr>
          <a:lvl8pPr marL="3200400" indent="0">
            <a:defRPr sz="1100">
              <a:latin typeface="Arial"/>
            </a:defRPr>
          </a:lvl8pPr>
          <a:lvl9pPr marL="3657600" indent="0">
            <a:defRPr sz="1100">
              <a:latin typeface="Arial"/>
            </a:defRPr>
          </a:lvl9pPr>
        </a:lstStyle>
        <a:p xmlns:a="http://schemas.openxmlformats.org/drawingml/2006/main">
          <a:r>
            <a:rPr lang="ru-RU" sz="1800" i="1" dirty="0" smtClean="0"/>
            <a:t>На 01.01.2022</a:t>
          </a:r>
          <a:endParaRPr lang="ru-RU" sz="1800" i="1" dirty="0"/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0.48935</cdr:x>
      <cdr:y>0.19801</cdr:y>
    </cdr:from>
    <cdr:to>
      <cdr:x>0.78847</cdr:x>
      <cdr:y>0.19801</cdr:y>
    </cdr:to>
    <cdr:sp macro="" textlink="">
      <cdr:nvSpPr>
        <cdr:cNvPr id="3" name="Прямая соединительная линия 2"/>
        <cdr:cNvSpPr/>
      </cdr:nvSpPr>
      <cdr:spPr>
        <a:xfrm xmlns:a="http://schemas.openxmlformats.org/drawingml/2006/main">
          <a:off x="1691044" y="754816"/>
          <a:ext cx="1033676" cy="0"/>
        </a:xfrm>
        <a:prstGeom xmlns:a="http://schemas.openxmlformats.org/drawingml/2006/main" prst="line">
          <a:avLst/>
        </a:prstGeom>
        <a:ln xmlns:a="http://schemas.openxmlformats.org/drawingml/2006/main" w="31750">
          <a:solidFill>
            <a:srgbClr val="FF0000"/>
          </a:solidFill>
          <a:prstDash val="dash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0.54292</cdr:x>
      <cdr:y>0.50932</cdr:y>
    </cdr:from>
    <cdr:to>
      <cdr:x>0.80753</cdr:x>
      <cdr:y>0.58399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1876191" y="1941504"/>
          <a:ext cx="914400" cy="28467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1800" kern="1200" dirty="0">
              <a:solidFill>
                <a:srgbClr val="001E5C"/>
              </a:solidFill>
            </a:rPr>
            <a:t>4026</a:t>
          </a:r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2"/>
            <a:ext cx="2945659" cy="49667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2"/>
            <a:ext cx="2945659" cy="49667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D5465B8C-C65F-4A6D-B82C-5E2652C605E0}" type="datetimeFigureOut">
              <a:rPr lang="ru-RU"/>
              <a:pPr>
                <a:defRPr/>
              </a:pPr>
              <a:t>01.06.2022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2075" y="744538"/>
            <a:ext cx="6613525" cy="3721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5834"/>
            <a:ext cx="5438140" cy="44666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274"/>
            <a:ext cx="2945659" cy="49667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28274"/>
            <a:ext cx="2945659" cy="49667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917C5441-66EE-4189-B907-B7C60EFD430B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58345589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92075" y="744538"/>
            <a:ext cx="6613525" cy="37211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2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dirty="0" smtClean="0"/>
          </a:p>
        </p:txBody>
      </p:sp>
      <p:sp>
        <p:nvSpPr>
          <p:cNvPr id="15363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34CCF8BE-23CF-432C-9B41-BE47D439AC16}" type="slidenum">
              <a:rPr lang="ru-RU">
                <a:cs typeface="Arial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ru-RU" dirty="0"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61608235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готов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17C5441-66EE-4189-B907-B7C60EFD430B}" type="slidenum">
              <a:rPr lang="ru-RU" smtClean="0"/>
              <a:pPr>
                <a:defRPr/>
              </a:pPr>
              <a:t>12</a:t>
            </a:fld>
            <a:endParaRPr lang="ru-RU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готов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17C5441-66EE-4189-B907-B7C60EFD430B}" type="slidenum">
              <a:rPr lang="ru-RU" smtClean="0"/>
              <a:pPr>
                <a:defRPr/>
              </a:pPr>
              <a:t>13</a:t>
            </a:fld>
            <a:endParaRPr lang="ru-RU"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17C5441-66EE-4189-B907-B7C60EFD430B}" type="slidenum">
              <a:rPr lang="ru-RU" smtClean="0"/>
              <a:pPr>
                <a:defRPr/>
              </a:pPr>
              <a:t>15</a:t>
            </a:fld>
            <a:endParaRPr lang="ru-RU" dirty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готов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17C5441-66EE-4189-B907-B7C60EFD430B}" type="slidenum">
              <a:rPr lang="ru-RU" smtClean="0"/>
              <a:pPr>
                <a:defRPr/>
              </a:pPr>
              <a:t>16</a:t>
            </a:fld>
            <a:endParaRPr lang="ru-RU" dirty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готов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17C5441-66EE-4189-B907-B7C60EFD430B}" type="slidenum">
              <a:rPr lang="ru-RU" smtClean="0"/>
              <a:pPr>
                <a:defRPr/>
              </a:pPr>
              <a:t>17</a:t>
            </a:fld>
            <a:endParaRPr lang="ru-RU" dirty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готов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17C5441-66EE-4189-B907-B7C60EFD430B}" type="slidenum">
              <a:rPr lang="ru-RU" smtClean="0"/>
              <a:pPr>
                <a:defRPr/>
              </a:pPr>
              <a:t>18</a:t>
            </a:fld>
            <a:endParaRPr lang="ru-RU" dirty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Готов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17C5441-66EE-4189-B907-B7C60EFD430B}" type="slidenum">
              <a:rPr lang="ru-RU" smtClean="0"/>
              <a:pPr>
                <a:defRPr/>
              </a:pPr>
              <a:t>19</a:t>
            </a:fld>
            <a:endParaRPr lang="ru-RU" dirty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92075" y="744538"/>
            <a:ext cx="6613525" cy="37211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готов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17C5441-66EE-4189-B907-B7C60EFD430B}" type="slidenum">
              <a:rPr lang="ru-RU" smtClean="0"/>
              <a:pPr>
                <a:defRPr/>
              </a:pPr>
              <a:t>20</a:t>
            </a:fld>
            <a:endParaRPr lang="ru-RU" dirty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готов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17C5441-66EE-4189-B907-B7C60EFD430B}" type="slidenum">
              <a:rPr lang="ru-RU" smtClean="0"/>
              <a:pPr>
                <a:defRPr/>
              </a:pPr>
              <a:t>21</a:t>
            </a:fld>
            <a:endParaRPr lang="ru-RU" dirty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готов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17C5441-66EE-4189-B907-B7C60EFD430B}" type="slidenum">
              <a:rPr lang="ru-RU" smtClean="0"/>
              <a:pPr>
                <a:defRPr/>
              </a:pPr>
              <a:t>22</a:t>
            </a:fld>
            <a:endParaRPr lang="ru-RU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2075" y="744538"/>
            <a:ext cx="6613525" cy="37211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410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83500A2A-A8B2-4CE9-BA60-2F79A02BCFFE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17C5441-66EE-4189-B907-B7C60EFD430B}" type="slidenum">
              <a:rPr lang="ru-RU" smtClean="0"/>
              <a:pPr>
                <a:defRPr/>
              </a:pPr>
              <a:t>23</a:t>
            </a:fld>
            <a:endParaRPr lang="ru-RU" dirty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готов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17C5441-66EE-4189-B907-B7C60EFD430B}" type="slidenum">
              <a:rPr lang="ru-RU" smtClean="0"/>
              <a:pPr>
                <a:defRPr/>
              </a:pPr>
              <a:t>24</a:t>
            </a:fld>
            <a:endParaRPr lang="ru-RU" dirty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готов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17C5441-66EE-4189-B907-B7C60EFD430B}" type="slidenum">
              <a:rPr lang="ru-RU" smtClean="0"/>
              <a:pPr>
                <a:defRPr/>
              </a:pPr>
              <a:t>25</a:t>
            </a:fld>
            <a:endParaRPr lang="ru-RU" dirty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готов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17C5441-66EE-4189-B907-B7C60EFD430B}" type="slidenum">
              <a:rPr lang="ru-RU" smtClean="0"/>
              <a:pPr>
                <a:defRPr/>
              </a:pPr>
              <a:t>26</a:t>
            </a:fld>
            <a:endParaRPr lang="ru-RU" dirty="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готов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17C5441-66EE-4189-B907-B7C60EFD430B}" type="slidenum">
              <a:rPr lang="ru-RU" smtClean="0"/>
              <a:pPr>
                <a:defRPr/>
              </a:pPr>
              <a:t>27</a:t>
            </a:fld>
            <a:endParaRPr lang="ru-RU" dirty="0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готов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17C5441-66EE-4189-B907-B7C60EFD430B}" type="slidenum">
              <a:rPr lang="ru-RU" smtClean="0"/>
              <a:pPr>
                <a:defRPr/>
              </a:pPr>
              <a:t>28</a:t>
            </a:fld>
            <a:endParaRPr lang="ru-RU" dirty="0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Готов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90DB28-7A71-4128-AC3A-A6BF03BF7FDC}" type="slidenum">
              <a:rPr lang="ru-RU" smtClean="0"/>
              <a:pPr/>
              <a:t>29</a:t>
            </a:fld>
            <a:endParaRPr lang="ru-RU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Готов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90DB28-7A71-4128-AC3A-A6BF03BF7FDC}" type="slidenum">
              <a:rPr lang="ru-RU" smtClean="0"/>
              <a:pPr/>
              <a:t>30</a:t>
            </a:fld>
            <a:endParaRPr lang="ru-RU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2075" y="744538"/>
            <a:ext cx="6613525" cy="37211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98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228600" indent="-228600">
              <a:spcBef>
                <a:spcPct val="0"/>
              </a:spcBef>
              <a:buFontTx/>
              <a:buAutoNum type="arabicParenR"/>
            </a:pPr>
            <a:r>
              <a:rPr lang="ru-RU" dirty="0" smtClean="0"/>
              <a:t>Убрать пояснения оставить разницу в цифрах, </a:t>
            </a:r>
            <a:r>
              <a:rPr lang="ru-RU" dirty="0" err="1" smtClean="0"/>
              <a:t>табл</a:t>
            </a:r>
            <a:r>
              <a:rPr lang="ru-RU" dirty="0" smtClean="0"/>
              <a:t> тоже убрать</a:t>
            </a:r>
          </a:p>
          <a:p>
            <a:pPr marL="228600" indent="-228600">
              <a:spcBef>
                <a:spcPct val="0"/>
              </a:spcBef>
              <a:buFontTx/>
              <a:buAutoNum type="arabicParenR"/>
            </a:pPr>
            <a:r>
              <a:rPr lang="ru-RU" dirty="0" smtClean="0"/>
              <a:t>Стрелка динамика добавить итого</a:t>
            </a:r>
          </a:p>
        </p:txBody>
      </p:sp>
      <p:sp>
        <p:nvSpPr>
          <p:cNvPr id="4198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37B09973-A405-4165-A457-7CCB63454BD3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31</a:t>
            </a:fld>
            <a:endParaRPr lang="ru-RU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готов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17C5441-66EE-4189-B907-B7C60EFD430B}" type="slidenum">
              <a:rPr lang="ru-RU" smtClean="0"/>
              <a:pPr>
                <a:defRPr/>
              </a:pPr>
              <a:t>32</a:t>
            </a:fld>
            <a:endParaRPr lang="ru-RU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2075" y="744538"/>
            <a:ext cx="6613525" cy="37211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410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83500A2A-A8B2-4CE9-BA60-2F79A02BCFFE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готов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17C5441-66EE-4189-B907-B7C60EFD430B}" type="slidenum">
              <a:rPr lang="ru-RU" smtClean="0"/>
              <a:pPr>
                <a:defRPr/>
              </a:pPr>
              <a:t>33</a:t>
            </a:fld>
            <a:endParaRPr lang="ru-RU" dirty="0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готов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17C5441-66EE-4189-B907-B7C60EFD430B}" type="slidenum">
              <a:rPr lang="ru-RU" smtClean="0"/>
              <a:pPr>
                <a:defRPr/>
              </a:pPr>
              <a:t>35</a:t>
            </a:fld>
            <a:endParaRPr lang="ru-RU" dirty="0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готов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17C5441-66EE-4189-B907-B7C60EFD430B}" type="slidenum">
              <a:rPr lang="ru-RU" smtClean="0"/>
              <a:pPr>
                <a:defRPr/>
              </a:pPr>
              <a:t>36</a:t>
            </a:fld>
            <a:endParaRPr lang="ru-RU" dirty="0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Не готов вставить номер решения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17C5441-66EE-4189-B907-B7C60EFD430B}" type="slidenum">
              <a:rPr lang="ru-RU" smtClean="0"/>
              <a:pPr>
                <a:defRPr/>
              </a:pPr>
              <a:t>37</a:t>
            </a:fld>
            <a:endParaRPr lang="ru-RU" dirty="0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готов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17C5441-66EE-4189-B907-B7C60EFD430B}" type="slidenum">
              <a:rPr lang="ru-RU" smtClean="0"/>
              <a:pPr>
                <a:defRPr/>
              </a:pPr>
              <a:t>38</a:t>
            </a:fld>
            <a:endParaRPr lang="ru-RU" dirty="0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готов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17C5441-66EE-4189-B907-B7C60EFD430B}" type="slidenum">
              <a:rPr lang="ru-RU" smtClean="0"/>
              <a:pPr>
                <a:defRPr/>
              </a:pPr>
              <a:t>39</a:t>
            </a:fld>
            <a:endParaRPr lang="ru-RU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2075" y="744538"/>
            <a:ext cx="6613525" cy="37211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77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ru-RU" dirty="0" smtClean="0"/>
              <a:t>готов</a:t>
            </a:r>
          </a:p>
        </p:txBody>
      </p:sp>
      <p:sp>
        <p:nvSpPr>
          <p:cNvPr id="3277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30D84A8-4D09-495D-8020-CBC8943E0F1A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2075" y="744538"/>
            <a:ext cx="6613525" cy="37211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77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ru-RU" dirty="0" smtClean="0"/>
              <a:t>готов</a:t>
            </a:r>
          </a:p>
        </p:txBody>
      </p:sp>
      <p:sp>
        <p:nvSpPr>
          <p:cNvPr id="3277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30D84A8-4D09-495D-8020-CBC8943E0F1A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готов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17C5441-66EE-4189-B907-B7C60EFD430B}" type="slidenum">
              <a:rPr lang="ru-RU" smtClean="0"/>
              <a:pPr>
                <a:defRPr/>
              </a:pPr>
              <a:t>8</a:t>
            </a:fld>
            <a:endParaRPr lang="ru-RU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готов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17C5441-66EE-4189-B907-B7C60EFD430B}" type="slidenum">
              <a:rPr lang="ru-RU" smtClean="0"/>
              <a:pPr>
                <a:defRPr/>
              </a:pPr>
              <a:t>9</a:t>
            </a:fld>
            <a:endParaRPr lang="ru-RU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готов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17C5441-66EE-4189-B907-B7C60EFD430B}" type="slidenum">
              <a:rPr lang="ru-RU" smtClean="0"/>
              <a:pPr>
                <a:defRPr/>
              </a:pPr>
              <a:t>10</a:t>
            </a:fld>
            <a:endParaRPr lang="ru-RU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2075" y="744538"/>
            <a:ext cx="6613525" cy="37211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77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ru-RU" dirty="0" smtClean="0"/>
              <a:t>готов</a:t>
            </a:r>
          </a:p>
        </p:txBody>
      </p:sp>
      <p:sp>
        <p:nvSpPr>
          <p:cNvPr id="3277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30D84A8-4D09-495D-8020-CBC8943E0F1A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11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64156" y="2013055"/>
            <a:ext cx="9793764" cy="138903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28311" y="3672099"/>
            <a:ext cx="8065453" cy="165604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5B8472E-2258-4DC5-A851-AD34EA57DB72}" type="datetime1">
              <a:rPr lang="ru-RU" smtClean="0"/>
              <a:pPr>
                <a:defRPr/>
              </a:pPr>
              <a:t>01.06.2022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24627B1-6371-4B41-BDCC-729D471CB2B2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cover dir="r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4CAC91F-A0DE-47D7-8F73-D8CB70BD8E82}" type="datetime1">
              <a:rPr lang="ru-RU" smtClean="0"/>
              <a:pPr>
                <a:defRPr/>
              </a:pPr>
              <a:t>01.06.2022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5E56998-D856-4200-B4FE-7D45098661C6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cover dir="r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353504" y="259509"/>
            <a:ext cx="2592467" cy="5529149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76104" y="259509"/>
            <a:ext cx="7585366" cy="552914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6F4C0F5-A013-4E80-9342-65345C13D56F}" type="datetime1">
              <a:rPr lang="ru-RU" smtClean="0"/>
              <a:pPr>
                <a:defRPr/>
              </a:pPr>
              <a:t>01.06.2022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18F2D66-2F3D-4275-B391-B6A5B5C949DE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cover dir="r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AD371C5-91F4-43F2-A0BE-04313B3F3F90}" type="datetime1">
              <a:rPr lang="ru-RU" smtClean="0"/>
              <a:pPr>
                <a:defRPr/>
              </a:pPr>
              <a:t>01.06.2022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034BE65-D03A-4C7F-AA65-DDEDBE111AF8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cover dir="r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0164" y="4164114"/>
            <a:ext cx="9793764" cy="128703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0164" y="2746575"/>
            <a:ext cx="9793764" cy="1417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10515DF-D078-4A68-A397-44FAF8F2D31A}" type="datetime1">
              <a:rPr lang="ru-RU" smtClean="0"/>
              <a:pPr>
                <a:defRPr/>
              </a:pPr>
              <a:t>01.06.2022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864C951-E7BD-459A-9B91-7EA61E02F186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cover dir="r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76104" y="1512041"/>
            <a:ext cx="5088916" cy="42766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857055" y="1512041"/>
            <a:ext cx="5088916" cy="42766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5AF6A7F-C054-4AAB-A99A-7A723C72F8E8}" type="datetime1">
              <a:rPr lang="ru-RU" smtClean="0"/>
              <a:pPr>
                <a:defRPr/>
              </a:pPr>
              <a:t>01.06.2022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CC7D31E-06C5-4D50-A173-706EB1BD6BE2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cover dir="r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76104" y="1450540"/>
            <a:ext cx="5090917" cy="6045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76104" y="2055057"/>
            <a:ext cx="5090917" cy="373360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853056" y="1450540"/>
            <a:ext cx="5092917" cy="6045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5853056" y="2055057"/>
            <a:ext cx="5092917" cy="373360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8F04BFB-C729-4BF4-869A-30E504BA2FC0}" type="datetime1">
              <a:rPr lang="ru-RU" smtClean="0"/>
              <a:pPr>
                <a:defRPr/>
              </a:pPr>
              <a:t>01.06.2022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8D8C440-55CD-4FB2-9CB4-C0805882EF66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cover dir="r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B8F3521-6FFD-43B7-9868-E6689FC55F1A}" type="datetime1">
              <a:rPr lang="ru-RU" smtClean="0"/>
              <a:pPr>
                <a:defRPr/>
              </a:pPr>
              <a:t>01.06.2022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51ED6C7-D47E-492D-B23D-9AAAAF0671B8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cover dir="r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242B340-DCF6-4FF4-959A-446844AD05D1}" type="datetime1">
              <a:rPr lang="ru-RU" smtClean="0"/>
              <a:pPr>
                <a:defRPr/>
              </a:pPr>
              <a:t>01.06.2022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617A92C-CA57-49A1-8B42-3A70885328DF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cover dir="r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6106" y="258007"/>
            <a:ext cx="3790683" cy="109803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04811" y="258007"/>
            <a:ext cx="6441160" cy="55306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76106" y="1356037"/>
            <a:ext cx="3790683" cy="443262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D29E7BE-BCDD-4958-9B82-E23573AAE183}" type="datetime1">
              <a:rPr lang="ru-RU" smtClean="0"/>
              <a:pPr>
                <a:defRPr/>
              </a:pPr>
              <a:t>01.06.2022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EC37F54-6C11-434B-9475-B9E1F933B85E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cover dir="r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58407" y="4536122"/>
            <a:ext cx="6913245" cy="53551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58407" y="579017"/>
            <a:ext cx="6913245" cy="388810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258407" y="5071637"/>
            <a:ext cx="6913245" cy="76052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DF478B5-84D0-41C2-B2A9-66B21E02E390}" type="datetime1">
              <a:rPr lang="ru-RU" smtClean="0"/>
              <a:pPr>
                <a:defRPr/>
              </a:pPr>
              <a:t>01.06.2022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81B2B4C-3EE0-43B2-8C43-59EE183E9C6A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cover dir="r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6104" y="259509"/>
            <a:ext cx="10369868" cy="108002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76104" y="1512041"/>
            <a:ext cx="10369868" cy="42766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576104" y="6006164"/>
            <a:ext cx="2688484" cy="3450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3432D7AB-3749-47A6-82AA-C5F43A167070}" type="datetime1">
              <a:rPr lang="ru-RU" smtClean="0"/>
              <a:pPr>
                <a:defRPr/>
              </a:pPr>
              <a:t>01.06.2022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936709" y="6006164"/>
            <a:ext cx="3648657" cy="3450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257487" y="6006164"/>
            <a:ext cx="2688484" cy="3450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B92B8BEA-4209-4625-86EC-9A135FA52920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951" r:id="rId1"/>
    <p:sldLayoutId id="2147484952" r:id="rId2"/>
    <p:sldLayoutId id="2147484953" r:id="rId3"/>
    <p:sldLayoutId id="2147484954" r:id="rId4"/>
    <p:sldLayoutId id="2147484955" r:id="rId5"/>
    <p:sldLayoutId id="2147484956" r:id="rId6"/>
    <p:sldLayoutId id="2147484957" r:id="rId7"/>
    <p:sldLayoutId id="2147484958" r:id="rId8"/>
    <p:sldLayoutId id="2147484959" r:id="rId9"/>
    <p:sldLayoutId id="2147484960" r:id="rId10"/>
    <p:sldLayoutId id="2147484961" r:id="rId11"/>
  </p:sldLayoutIdLst>
  <p:transition spd="slow">
    <p:cover dir="r"/>
  </p:transition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5.jpe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png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.png"/><Relationship Id="rId5" Type="http://schemas.openxmlformats.org/officeDocument/2006/relationships/chart" Target="../charts/chart6.xml"/><Relationship Id="rId4" Type="http://schemas.openxmlformats.org/officeDocument/2006/relationships/chart" Target="../charts/chart5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1.xml"/><Relationship Id="rId13" Type="http://schemas.openxmlformats.org/officeDocument/2006/relationships/image" Target="../media/image8.png"/><Relationship Id="rId3" Type="http://schemas.openxmlformats.org/officeDocument/2006/relationships/image" Target="../media/image5.jpeg"/><Relationship Id="rId7" Type="http://schemas.openxmlformats.org/officeDocument/2006/relationships/chart" Target="../charts/chart9.xml"/><Relationship Id="rId12" Type="http://schemas.microsoft.com/office/2007/relationships/diagramDrawing" Target="../diagrams/drawing1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chart" Target="../charts/chart8.xml"/><Relationship Id="rId11" Type="http://schemas.openxmlformats.org/officeDocument/2006/relationships/diagramColors" Target="../diagrams/colors1.xml"/><Relationship Id="rId5" Type="http://schemas.openxmlformats.org/officeDocument/2006/relationships/chart" Target="../charts/chart7.xml"/><Relationship Id="rId10" Type="http://schemas.openxmlformats.org/officeDocument/2006/relationships/diagramQuickStyle" Target="../diagrams/quickStyle1.xml"/><Relationship Id="rId4" Type="http://schemas.openxmlformats.org/officeDocument/2006/relationships/image" Target="../media/image10.png"/><Relationship Id="rId9" Type="http://schemas.openxmlformats.org/officeDocument/2006/relationships/diagramLayout" Target="../diagrams/layout1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2.xml"/><Relationship Id="rId13" Type="http://schemas.openxmlformats.org/officeDocument/2006/relationships/image" Target="../media/image8.png"/><Relationship Id="rId3" Type="http://schemas.openxmlformats.org/officeDocument/2006/relationships/image" Target="../media/image5.jpeg"/><Relationship Id="rId7" Type="http://schemas.openxmlformats.org/officeDocument/2006/relationships/chart" Target="../charts/chart12.xml"/><Relationship Id="rId12" Type="http://schemas.microsoft.com/office/2007/relationships/diagramDrawing" Target="../diagrams/drawing2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chart" Target="../charts/chart11.xml"/><Relationship Id="rId11" Type="http://schemas.openxmlformats.org/officeDocument/2006/relationships/diagramColors" Target="../diagrams/colors2.xml"/><Relationship Id="rId5" Type="http://schemas.openxmlformats.org/officeDocument/2006/relationships/chart" Target="../charts/chart10.xml"/><Relationship Id="rId10" Type="http://schemas.openxmlformats.org/officeDocument/2006/relationships/diagramQuickStyle" Target="../diagrams/quickStyle2.xml"/><Relationship Id="rId4" Type="http://schemas.openxmlformats.org/officeDocument/2006/relationships/image" Target="../media/image10.png"/><Relationship Id="rId9" Type="http://schemas.openxmlformats.org/officeDocument/2006/relationships/diagramLayout" Target="../diagrams/layout2.xml"/><Relationship Id="rId14" Type="http://schemas.openxmlformats.org/officeDocument/2006/relationships/chart" Target="../charts/chart13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3.xml"/><Relationship Id="rId3" Type="http://schemas.openxmlformats.org/officeDocument/2006/relationships/chart" Target="../charts/chart14.xml"/><Relationship Id="rId7" Type="http://schemas.openxmlformats.org/officeDocument/2006/relationships/diagramLayout" Target="../diagrams/layout3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Relationship Id="rId6" Type="http://schemas.openxmlformats.org/officeDocument/2006/relationships/diagramData" Target="../diagrams/data3.xml"/><Relationship Id="rId11" Type="http://schemas.openxmlformats.org/officeDocument/2006/relationships/image" Target="../media/image8.png"/><Relationship Id="rId5" Type="http://schemas.openxmlformats.org/officeDocument/2006/relationships/chart" Target="../charts/chart15.xml"/><Relationship Id="rId10" Type="http://schemas.microsoft.com/office/2007/relationships/diagramDrawing" Target="../diagrams/drawing3.xml"/><Relationship Id="rId4" Type="http://schemas.openxmlformats.org/officeDocument/2006/relationships/image" Target="../media/image10.png"/><Relationship Id="rId9" Type="http://schemas.openxmlformats.org/officeDocument/2006/relationships/diagramColors" Target="../diagrams/colors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5" Type="http://schemas.openxmlformats.org/officeDocument/2006/relationships/image" Target="../media/image2.png"/><Relationship Id="rId4" Type="http://schemas.openxmlformats.org/officeDocument/2006/relationships/chart" Target="../charts/chart16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13" Type="http://schemas.openxmlformats.org/officeDocument/2006/relationships/image" Target="../media/image21.png"/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12" Type="http://schemas.openxmlformats.org/officeDocument/2006/relationships/image" Target="../media/image20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4.jpeg"/><Relationship Id="rId11" Type="http://schemas.openxmlformats.org/officeDocument/2006/relationships/image" Target="../media/image19.jpeg"/><Relationship Id="rId5" Type="http://schemas.openxmlformats.org/officeDocument/2006/relationships/image" Target="../media/image13.jpeg"/><Relationship Id="rId15" Type="http://schemas.openxmlformats.org/officeDocument/2006/relationships/image" Target="../media/image8.png"/><Relationship Id="rId10" Type="http://schemas.openxmlformats.org/officeDocument/2006/relationships/image" Target="../media/image18.jpeg"/><Relationship Id="rId4" Type="http://schemas.openxmlformats.org/officeDocument/2006/relationships/image" Target="../media/image12.gif"/><Relationship Id="rId9" Type="http://schemas.openxmlformats.org/officeDocument/2006/relationships/image" Target="../media/image17.png"/><Relationship Id="rId14" Type="http://schemas.openxmlformats.org/officeDocument/2006/relationships/image" Target="../media/image10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7.xm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image" Target="../media/image22.png"/><Relationship Id="rId7" Type="http://schemas.openxmlformats.org/officeDocument/2006/relationships/chart" Target="../charts/chart19.xm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5" Type="http://schemas.openxmlformats.org/officeDocument/2006/relationships/chart" Target="../charts/chart18.xml"/><Relationship Id="rId4" Type="http://schemas.openxmlformats.org/officeDocument/2006/relationships/image" Target="../media/image23.jpe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image" Target="../media/image22.pn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6" Type="http://schemas.openxmlformats.org/officeDocument/2006/relationships/chart" Target="../charts/chart21.xml"/><Relationship Id="rId5" Type="http://schemas.openxmlformats.org/officeDocument/2006/relationships/chart" Target="../charts/chart20.xml"/><Relationship Id="rId4" Type="http://schemas.openxmlformats.org/officeDocument/2006/relationships/image" Target="../media/image23.jpe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image" Target="../media/image22.png"/><Relationship Id="rId7" Type="http://schemas.openxmlformats.org/officeDocument/2006/relationships/image" Target="../media/image24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6" Type="http://schemas.openxmlformats.org/officeDocument/2006/relationships/chart" Target="../charts/chart23.xml"/><Relationship Id="rId5" Type="http://schemas.openxmlformats.org/officeDocument/2006/relationships/chart" Target="../charts/chart22.xml"/><Relationship Id="rId4" Type="http://schemas.openxmlformats.org/officeDocument/2006/relationships/image" Target="../media/image23.jpe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image" Target="../media/image22.png"/><Relationship Id="rId7" Type="http://schemas.openxmlformats.org/officeDocument/2006/relationships/image" Target="../media/image25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6" Type="http://schemas.openxmlformats.org/officeDocument/2006/relationships/chart" Target="../charts/chart25.xml"/><Relationship Id="rId5" Type="http://schemas.openxmlformats.org/officeDocument/2006/relationships/chart" Target="../charts/chart24.xml"/><Relationship Id="rId10" Type="http://schemas.openxmlformats.org/officeDocument/2006/relationships/image" Target="../media/image2.png"/><Relationship Id="rId4" Type="http://schemas.openxmlformats.org/officeDocument/2006/relationships/image" Target="../media/image23.jpeg"/><Relationship Id="rId9" Type="http://schemas.openxmlformats.org/officeDocument/2006/relationships/image" Target="../media/image26.jpe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image" Target="../media/image22.png"/><Relationship Id="rId7" Type="http://schemas.openxmlformats.org/officeDocument/2006/relationships/image" Target="../media/image24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6" Type="http://schemas.openxmlformats.org/officeDocument/2006/relationships/chart" Target="../charts/chart27.xml"/><Relationship Id="rId5" Type="http://schemas.openxmlformats.org/officeDocument/2006/relationships/chart" Target="../charts/chart26.xml"/><Relationship Id="rId4" Type="http://schemas.openxmlformats.org/officeDocument/2006/relationships/image" Target="../media/image23.jpe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image" Target="../media/image27.jpeg"/><Relationship Id="rId7" Type="http://schemas.openxmlformats.org/officeDocument/2006/relationships/image" Target="../media/image2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6" Type="http://schemas.openxmlformats.org/officeDocument/2006/relationships/chart" Target="../charts/chart29.xml"/><Relationship Id="rId5" Type="http://schemas.openxmlformats.org/officeDocument/2006/relationships/chart" Target="../charts/chart28.xml"/><Relationship Id="rId4" Type="http://schemas.openxmlformats.org/officeDocument/2006/relationships/image" Target="../media/image22.png"/><Relationship Id="rId9" Type="http://schemas.openxmlformats.org/officeDocument/2006/relationships/image" Target="../media/image23.jpeg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image" Target="../media/image22.png"/><Relationship Id="rId7" Type="http://schemas.openxmlformats.org/officeDocument/2006/relationships/image" Target="../media/image28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6" Type="http://schemas.openxmlformats.org/officeDocument/2006/relationships/chart" Target="../charts/chart31.xml"/><Relationship Id="rId5" Type="http://schemas.openxmlformats.org/officeDocument/2006/relationships/chart" Target="../charts/chart30.xml"/><Relationship Id="rId4" Type="http://schemas.openxmlformats.org/officeDocument/2006/relationships/image" Target="../media/image23.jpeg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image" Target="../media/image22.png"/><Relationship Id="rId7" Type="http://schemas.openxmlformats.org/officeDocument/2006/relationships/image" Target="../media/image25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Relationship Id="rId6" Type="http://schemas.openxmlformats.org/officeDocument/2006/relationships/chart" Target="../charts/chart33.xml"/><Relationship Id="rId5" Type="http://schemas.openxmlformats.org/officeDocument/2006/relationships/chart" Target="../charts/chart32.xml"/><Relationship Id="rId4" Type="http://schemas.openxmlformats.org/officeDocument/2006/relationships/image" Target="../media/image23.jpeg"/><Relationship Id="rId9" Type="http://schemas.openxmlformats.org/officeDocument/2006/relationships/image" Target="../media/image2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4.xml"/><Relationship Id="rId3" Type="http://schemas.openxmlformats.org/officeDocument/2006/relationships/image" Target="../media/image2.png"/><Relationship Id="rId7" Type="http://schemas.openxmlformats.org/officeDocument/2006/relationships/diagramLayout" Target="../diagrams/layout4.xml"/><Relationship Id="rId12" Type="http://schemas.openxmlformats.org/officeDocument/2006/relationships/chart" Target="../charts/chart34.xml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Relationship Id="rId6" Type="http://schemas.openxmlformats.org/officeDocument/2006/relationships/diagramData" Target="../diagrams/data4.xml"/><Relationship Id="rId11" Type="http://schemas.openxmlformats.org/officeDocument/2006/relationships/image" Target="../media/image8.png"/><Relationship Id="rId5" Type="http://schemas.openxmlformats.org/officeDocument/2006/relationships/image" Target="../media/image29.png"/><Relationship Id="rId10" Type="http://schemas.microsoft.com/office/2007/relationships/diagramDrawing" Target="../diagrams/drawing4.xml"/><Relationship Id="rId4" Type="http://schemas.openxmlformats.org/officeDocument/2006/relationships/image" Target="../media/image7.png"/><Relationship Id="rId9" Type="http://schemas.openxmlformats.org/officeDocument/2006/relationships/diagramColors" Target="../diagrams/colors4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5.xml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36.xml"/><Relationship Id="rId4" Type="http://schemas.openxmlformats.org/officeDocument/2006/relationships/image" Target="../media/image10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8" Type="http://schemas.microsoft.com/office/2007/relationships/diagramDrawing" Target="../diagrams/drawing5.xml"/><Relationship Id="rId3" Type="http://schemas.openxmlformats.org/officeDocument/2006/relationships/image" Target="../media/image30.png"/><Relationship Id="rId7" Type="http://schemas.openxmlformats.org/officeDocument/2006/relationships/diagramColors" Target="../diagrams/colors5.xml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5.xml"/><Relationship Id="rId5" Type="http://schemas.openxmlformats.org/officeDocument/2006/relationships/diagramLayout" Target="../diagrams/layout5.xml"/><Relationship Id="rId4" Type="http://schemas.openxmlformats.org/officeDocument/2006/relationships/diagramData" Target="../diagrams/data5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.png"/><Relationship Id="rId5" Type="http://schemas.openxmlformats.org/officeDocument/2006/relationships/chart" Target="../charts/chart2.xml"/><Relationship Id="rId4" Type="http://schemas.openxmlformats.org/officeDocument/2006/relationships/chart" Target="../charts/char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5" descr="https://topparki.ru/wp-content/uploads/2018/12/2332958723-1024x90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" y="0"/>
            <a:ext cx="11522074" cy="6480175"/>
          </a:xfrm>
          <a:prstGeom prst="rect">
            <a:avLst/>
          </a:prstGeom>
          <a:noFill/>
        </p:spPr>
      </p:pic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0" y="731126"/>
            <a:ext cx="11522075" cy="1933575"/>
          </a:xfrm>
        </p:spPr>
        <p:txBody>
          <a:bodyPr anchor="ctr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3500" b="1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/>
            </a:r>
            <a:br>
              <a:rPr lang="ru-RU" sz="3500" b="1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</a:br>
            <a:r>
              <a:rPr lang="ru-RU" sz="3500" b="1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/>
            </a:r>
            <a:br>
              <a:rPr lang="ru-RU" sz="3500" b="1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</a:br>
            <a:r>
              <a:rPr lang="ru-RU" sz="3500" b="1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/>
            </a:r>
            <a:br>
              <a:rPr lang="ru-RU" sz="3500" b="1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</a:br>
            <a:r>
              <a:rPr lang="ru-RU" sz="3500" b="1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«Бюджет для граждан»</a:t>
            </a:r>
            <a:br>
              <a:rPr lang="ru-RU" sz="3500" b="1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</a:br>
            <a:r>
              <a:rPr lang="ru-RU" sz="3500" b="1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/>
            </a:r>
            <a:br>
              <a:rPr lang="ru-RU" sz="3500" b="1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</a:br>
            <a:r>
              <a:rPr lang="ru-RU" sz="3500" b="1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Исполнение бюджета </a:t>
            </a:r>
            <a:br>
              <a:rPr lang="ru-RU" sz="3500" b="1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</a:br>
            <a:r>
              <a:rPr lang="ru-RU" sz="3500" b="1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Новокузнецкого городского округа за 2021 год</a:t>
            </a:r>
            <a:endParaRPr lang="ru-RU" sz="3500" b="1" dirty="0">
              <a:solidFill>
                <a:schemeClr val="bg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  <p:transition spd="slow">
    <p:cover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4" descr="https://upload.wikimedia.org/wikipedia/commons/6/6a/Areanvkz.jpg"/>
          <p:cNvPicPr>
            <a:picLocks noChangeAspect="1" noChangeArrowheads="1"/>
          </p:cNvPicPr>
          <p:nvPr/>
        </p:nvPicPr>
        <p:blipFill>
          <a:blip r:embed="rId3" cstate="print">
            <a:lum bright="87000" contrast="-76000"/>
          </a:blip>
          <a:srcRect/>
          <a:stretch>
            <a:fillRect/>
          </a:stretch>
        </p:blipFill>
        <p:spPr bwMode="auto">
          <a:xfrm>
            <a:off x="0" y="552450"/>
            <a:ext cx="11522075" cy="5927725"/>
          </a:xfrm>
          <a:prstGeom prst="rect">
            <a:avLst/>
          </a:prstGeom>
          <a:noFill/>
        </p:spPr>
      </p:pic>
      <p:graphicFrame>
        <p:nvGraphicFramePr>
          <p:cNvPr id="17" name="Диаграмма 16"/>
          <p:cNvGraphicFramePr/>
          <p:nvPr/>
        </p:nvGraphicFramePr>
        <p:xfrm>
          <a:off x="-2085976" y="2038350"/>
          <a:ext cx="3009901" cy="25527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4" name="Диаграмма 3"/>
          <p:cNvGraphicFramePr/>
          <p:nvPr/>
        </p:nvGraphicFramePr>
        <p:xfrm>
          <a:off x="224287" y="906791"/>
          <a:ext cx="5365630" cy="25747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230227" y="3905116"/>
          <a:ext cx="11040556" cy="2172242"/>
        </p:xfrm>
        <a:graphic>
          <a:graphicData uri="http://schemas.openxmlformats.org/drawingml/2006/table">
            <a:tbl>
              <a:tblPr firstRow="1" bandRow="1">
                <a:tableStyleId>{9D7B26C5-4107-4FEC-AEDC-1716B250A1EF}</a:tableStyleId>
              </a:tblPr>
              <a:tblGrid>
                <a:gridCol w="2940708"/>
                <a:gridCol w="2620662"/>
                <a:gridCol w="2074154"/>
                <a:gridCol w="1931436"/>
                <a:gridCol w="1473596"/>
              </a:tblGrid>
              <a:tr h="693818">
                <a:tc>
                  <a:txBody>
                    <a:bodyPr/>
                    <a:lstStyle/>
                    <a:p>
                      <a:pPr algn="ctr"/>
                      <a:r>
                        <a:rPr lang="ru-RU" sz="2000" b="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Доходы</a:t>
                      </a:r>
                      <a:endParaRPr lang="ru-RU" sz="2000" b="0" dirty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115221" marR="115221" marT="43201" marB="43201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Первоначальный план</a:t>
                      </a:r>
                      <a:endParaRPr lang="ru-RU" sz="2000" b="0" dirty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115221" marR="115221" marT="43201" marB="43201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Изменения плана (+,-)</a:t>
                      </a:r>
                      <a:endParaRPr lang="ru-RU" sz="2000" b="0" dirty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115221" marR="115221" marT="43201" marB="43201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Уточненный план</a:t>
                      </a:r>
                      <a:endParaRPr lang="ru-RU" sz="2000" b="0" dirty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115221" marR="115221" marT="43201" marB="43201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Факт</a:t>
                      </a:r>
                      <a:endParaRPr lang="ru-RU" sz="2000" b="0" dirty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115221" marR="115221" marT="43201" marB="43201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  <a:tr h="360000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Всего, в т.ч.</a:t>
                      </a:r>
                      <a:endParaRPr lang="ru-RU" sz="2000" b="1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115221" marR="115221" marT="43201" marB="43201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2000" b="0" kern="12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18 589</a:t>
                      </a:r>
                      <a:endParaRPr lang="ru-RU" sz="2000" b="0" kern="1200" dirty="0" smtClean="0">
                        <a:solidFill>
                          <a:schemeClr val="dk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2000" b="0" kern="1200" dirty="0" smtClean="0">
                          <a:solidFill>
                            <a:schemeClr val="dk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7 310</a:t>
                      </a: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2000" b="0" kern="1200" dirty="0" smtClean="0">
                          <a:solidFill>
                            <a:schemeClr val="dk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25 899</a:t>
                      </a: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2000" b="0" kern="1200" dirty="0" smtClean="0">
                          <a:solidFill>
                            <a:schemeClr val="dk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24 558</a:t>
                      </a: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60000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Налоговые доходы</a:t>
                      </a:r>
                      <a:endParaRPr lang="ru-RU" sz="1600" b="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115221" marR="115221" marT="43201" marB="43201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ru-RU" sz="1600" b="0" kern="12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5 778</a:t>
                      </a:r>
                      <a:endParaRPr lang="ru-RU" sz="1600" b="0" kern="1200" dirty="0" smtClean="0">
                        <a:solidFill>
                          <a:schemeClr val="dk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ru-RU" sz="1600" b="0" kern="1200" dirty="0" smtClean="0">
                          <a:solidFill>
                            <a:schemeClr val="dk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904</a:t>
                      </a: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ru-RU" sz="1600" b="0" kern="1200" dirty="0" smtClean="0">
                          <a:solidFill>
                            <a:schemeClr val="dk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6 682</a:t>
                      </a: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ru-RU" sz="1600" b="0" kern="12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6 765</a:t>
                      </a: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360000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Неналоговые доходы </a:t>
                      </a:r>
                      <a:endParaRPr lang="ru-RU" sz="1600" b="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115221" marR="115221" marT="43201" marB="43201" anchor="ctr">
                    <a:solidFill>
                      <a:schemeClr val="accent4">
                        <a:alpha val="5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ru-RU" sz="1600" b="0" kern="12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1 755</a:t>
                      </a:r>
                      <a:endParaRPr lang="ru-RU" sz="1600" b="0" kern="1200" dirty="0" smtClean="0">
                        <a:solidFill>
                          <a:schemeClr val="dk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anchor="ctr">
                    <a:solidFill>
                      <a:schemeClr val="accent4">
                        <a:alpha val="5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ru-RU" sz="1600" b="0" kern="1200" dirty="0" smtClean="0">
                          <a:solidFill>
                            <a:schemeClr val="dk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-397</a:t>
                      </a:r>
                    </a:p>
                  </a:txBody>
                  <a:tcPr anchor="ctr">
                    <a:solidFill>
                      <a:schemeClr val="accent4">
                        <a:alpha val="5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0" kern="1200" dirty="0" smtClean="0">
                          <a:solidFill>
                            <a:schemeClr val="dk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1 358</a:t>
                      </a:r>
                    </a:p>
                  </a:txBody>
                  <a:tcPr anchor="ctr">
                    <a:solidFill>
                      <a:schemeClr val="accent4">
                        <a:alpha val="5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ru-RU" sz="1600" b="0" kern="12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1 351</a:t>
                      </a:r>
                      <a:endParaRPr lang="ru-RU" sz="1600" b="0" kern="1200" dirty="0" smtClean="0">
                        <a:solidFill>
                          <a:schemeClr val="dk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anchor="ctr">
                    <a:solidFill>
                      <a:schemeClr val="accent4">
                        <a:alpha val="54000"/>
                      </a:schemeClr>
                    </a:solidFill>
                  </a:tcPr>
                </a:tc>
              </a:tr>
              <a:tr h="360000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Безвозмездные поступления</a:t>
                      </a:r>
                      <a:endParaRPr lang="ru-RU" sz="1600" b="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115221" marR="115221" marT="43201" marB="43201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600" b="0" kern="12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11 056</a:t>
                      </a:r>
                      <a:endParaRPr lang="ru-RU" sz="1600" b="0" kern="1200" dirty="0">
                        <a:solidFill>
                          <a:schemeClr val="dk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600" b="0" kern="1200" dirty="0" smtClean="0">
                          <a:solidFill>
                            <a:schemeClr val="dk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6 803</a:t>
                      </a:r>
                      <a:endParaRPr lang="ru-RU" sz="1600" b="0" kern="1200" dirty="0">
                        <a:solidFill>
                          <a:schemeClr val="dk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600" b="0" kern="1200" dirty="0" smtClean="0">
                          <a:solidFill>
                            <a:schemeClr val="dk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17 859</a:t>
                      </a:r>
                      <a:endParaRPr lang="ru-RU" sz="1600" b="0" kern="1200" dirty="0">
                        <a:solidFill>
                          <a:schemeClr val="dk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600" b="0" kern="1200" dirty="0" smtClean="0">
                          <a:solidFill>
                            <a:schemeClr val="dk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16 442</a:t>
                      </a:r>
                      <a:endParaRPr lang="ru-RU" sz="1600" b="0" kern="1200" dirty="0">
                        <a:solidFill>
                          <a:schemeClr val="dk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8" name="Заголовок 9"/>
          <p:cNvSpPr txBox="1">
            <a:spLocks/>
          </p:cNvSpPr>
          <p:nvPr/>
        </p:nvSpPr>
        <p:spPr>
          <a:xfrm>
            <a:off x="0" y="0"/>
            <a:ext cx="11313994" cy="646981"/>
          </a:xfrm>
          <a:prstGeom prst="rect">
            <a:avLst/>
          </a:prstGeom>
        </p:spPr>
        <p:txBody>
          <a:bodyPr rtlCol="0">
            <a:no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0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Исполнение и структура бюджета </a:t>
            </a:r>
          </a:p>
          <a:p>
            <a:pPr marL="0" marR="0" lvl="0" indent="0" algn="ctr" defTabSz="6858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0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за 2021 год по доходам</a:t>
            </a:r>
            <a:endParaRPr lang="ru-RU" sz="2000" b="1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421916" y="2320973"/>
            <a:ext cx="282202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 algn="ctr">
              <a:defRPr/>
            </a:pPr>
            <a:r>
              <a:rPr lang="ru-RU" sz="2400" b="1" dirty="0" smtClean="0">
                <a:latin typeface="+mn-lt"/>
                <a:cs typeface="+mn-cs"/>
              </a:rPr>
              <a:t>Доходы исполнены на  94,8%</a:t>
            </a:r>
          </a:p>
        </p:txBody>
      </p:sp>
      <p:pic>
        <p:nvPicPr>
          <p:cNvPr id="11" name="Picture 2" descr="D:\Work\Bachti\!!!ВНУТРЕННИЕ\декабрь\презентация\фотозона размер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0353675" y="0"/>
            <a:ext cx="1168399" cy="80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Скругленный прямоугольник 12"/>
          <p:cNvSpPr/>
          <p:nvPr/>
        </p:nvSpPr>
        <p:spPr>
          <a:xfrm>
            <a:off x="0" y="0"/>
            <a:ext cx="1440160" cy="432048"/>
          </a:xfrm>
          <a:prstGeom prst="roundRect">
            <a:avLst/>
          </a:prstGeom>
          <a:solidFill>
            <a:schemeClr val="accent1">
              <a:lumMod val="60000"/>
              <a:lumOff val="40000"/>
              <a:alpha val="14000"/>
            </a:schemeClr>
          </a:solidFill>
          <a:ln w="9525"/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err="1" smtClean="0">
                <a:solidFill>
                  <a:schemeClr val="tx1"/>
                </a:solidFill>
                <a:latin typeface="Cambria" pitchFamily="18" charset="0"/>
              </a:rPr>
              <a:t>Млн</a:t>
            </a:r>
            <a:r>
              <a:rPr lang="ru-RU" b="1" dirty="0" smtClean="0">
                <a:solidFill>
                  <a:schemeClr val="tx1"/>
                </a:solidFill>
                <a:latin typeface="Cambria" pitchFamily="18" charset="0"/>
              </a:rPr>
              <a:t> </a:t>
            </a:r>
            <a:r>
              <a:rPr lang="ru-RU" b="1" dirty="0">
                <a:solidFill>
                  <a:schemeClr val="tx1"/>
                </a:solidFill>
                <a:latin typeface="Cambria" pitchFamily="18" charset="0"/>
              </a:rPr>
              <a:t>руб.</a:t>
            </a:r>
          </a:p>
        </p:txBody>
      </p:sp>
      <p:pic>
        <p:nvPicPr>
          <p:cNvPr id="2052" name="Picture 4" descr="https://www.clipartmax.com/png/full/179-1795546_patient-experience-salary-white-icon-png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247580" y="1595887"/>
            <a:ext cx="1366888" cy="1354347"/>
          </a:xfrm>
          <a:prstGeom prst="rect">
            <a:avLst/>
          </a:prstGeom>
          <a:noFill/>
        </p:spPr>
      </p:pic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553325" y="1034184"/>
            <a:ext cx="2362200" cy="1362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cover dir="r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4" descr="https://upload.wikimedia.org/wikipedia/commons/6/6a/Areanvkz.jpg"/>
          <p:cNvPicPr>
            <a:picLocks noChangeAspect="1" noChangeArrowheads="1"/>
          </p:cNvPicPr>
          <p:nvPr/>
        </p:nvPicPr>
        <p:blipFill>
          <a:blip r:embed="rId3" cstate="print">
            <a:lum bright="87000" contrast="-76000"/>
          </a:blip>
          <a:srcRect/>
          <a:stretch>
            <a:fillRect/>
          </a:stretch>
        </p:blipFill>
        <p:spPr bwMode="auto">
          <a:xfrm>
            <a:off x="0" y="552450"/>
            <a:ext cx="11522075" cy="5927725"/>
          </a:xfrm>
          <a:prstGeom prst="rect">
            <a:avLst/>
          </a:prstGeom>
          <a:noFill/>
        </p:spPr>
      </p:pic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0" y="0"/>
            <a:ext cx="9416955" cy="857250"/>
          </a:xfrm>
        </p:spPr>
        <p:txBody>
          <a:bodyPr rtlCol="0"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0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Структура доходной части бюджета </a:t>
            </a:r>
            <a:br>
              <a:rPr lang="ru-RU" sz="20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</a:br>
            <a:r>
              <a:rPr lang="ru-RU" sz="20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в 2020 -2021 годах</a:t>
            </a:r>
            <a:endParaRPr lang="ru-RU" sz="2000" b="1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5364" name="Номер слайда 3"/>
          <p:cNvSpPr>
            <a:spLocks noGrp="1"/>
          </p:cNvSpPr>
          <p:nvPr>
            <p:ph type="sldNum" sz="quarter" idx="12"/>
          </p:nvPr>
        </p:nvSpPr>
        <p:spPr bwMode="auto">
          <a:xfrm>
            <a:off x="8737573" y="6135169"/>
            <a:ext cx="2592467" cy="345009"/>
          </a:xfrm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1A0C2A43-F80A-4D50-B5D5-AA9048FD773E}" type="slidenum">
              <a:rPr lang="ru-RU">
                <a:solidFill>
                  <a:schemeClr val="tx1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11</a:t>
            </a:fld>
            <a:endParaRPr lang="ru-RU">
              <a:solidFill>
                <a:schemeClr val="tx1"/>
              </a:solidFill>
            </a:endParaRPr>
          </a:p>
        </p:txBody>
      </p:sp>
      <p:graphicFrame>
        <p:nvGraphicFramePr>
          <p:cNvPr id="11" name="Диаграмма 10"/>
          <p:cNvGraphicFramePr/>
          <p:nvPr/>
        </p:nvGraphicFramePr>
        <p:xfrm>
          <a:off x="770393" y="1068761"/>
          <a:ext cx="5897011" cy="28288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8" name="TextBox 17"/>
          <p:cNvSpPr txBox="1"/>
          <p:nvPr/>
        </p:nvSpPr>
        <p:spPr>
          <a:xfrm>
            <a:off x="1790240" y="2180532"/>
            <a:ext cx="18916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24 558</a:t>
            </a:r>
            <a:endParaRPr lang="ru-RU" sz="2800" b="1" dirty="0">
              <a:solidFill>
                <a:srgbClr val="FF000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graphicFrame>
        <p:nvGraphicFramePr>
          <p:cNvPr id="19" name="Таблица 18"/>
          <p:cNvGraphicFramePr>
            <a:graphicFrameLocks noGrp="1"/>
          </p:cNvGraphicFramePr>
          <p:nvPr/>
        </p:nvGraphicFramePr>
        <p:xfrm>
          <a:off x="5257684" y="1693733"/>
          <a:ext cx="6010391" cy="4086713"/>
        </p:xfrm>
        <a:graphic>
          <a:graphicData uri="http://schemas.openxmlformats.org/drawingml/2006/table">
            <a:tbl>
              <a:tblPr firstRow="1" bandRow="1">
                <a:tableStyleId>{85BE263C-DBD7-4A20-BB59-AAB30ACAA65A}</a:tableStyleId>
              </a:tblPr>
              <a:tblGrid>
                <a:gridCol w="2598310"/>
                <a:gridCol w="1754372"/>
                <a:gridCol w="1657709"/>
              </a:tblGrid>
              <a:tr h="892453"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u="none" strike="noStrike" dirty="0" smtClean="0">
                          <a:solidFill>
                            <a:schemeClr val="tx1"/>
                          </a:solidFill>
                        </a:rPr>
                        <a:t>Наименование</a:t>
                      </a:r>
                      <a:endParaRPr lang="ru-RU" sz="2000" b="0" i="0" u="none" strike="noStrike" dirty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12002" marR="12002" marT="90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u="none" strike="noStrike" dirty="0" smtClean="0">
                          <a:solidFill>
                            <a:schemeClr val="tx1"/>
                          </a:solidFill>
                        </a:rPr>
                        <a:t>2020 год</a:t>
                      </a:r>
                      <a:endParaRPr lang="ru-RU" sz="2000" b="0" i="0" u="none" strike="noStrike" dirty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12002" marR="12002" marT="90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u="none" strike="noStrike" dirty="0" smtClean="0">
                          <a:solidFill>
                            <a:schemeClr val="tx1"/>
                          </a:solidFill>
                        </a:rPr>
                        <a:t>2021</a:t>
                      </a:r>
                      <a:r>
                        <a:rPr lang="ru-RU" sz="2000" u="none" strike="noStrike" baseline="0" dirty="0" smtClean="0">
                          <a:solidFill>
                            <a:schemeClr val="tx1"/>
                          </a:solidFill>
                        </a:rPr>
                        <a:t> год</a:t>
                      </a:r>
                      <a:endParaRPr lang="ru-RU" sz="2000" b="0" i="0" u="none" strike="noStrike" dirty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12002" marR="12002" marT="9000" marB="0" anchor="ctr"/>
                </a:tc>
              </a:tr>
              <a:tr h="892453">
                <a:tc>
                  <a:txBody>
                    <a:bodyPr/>
                    <a:lstStyle/>
                    <a:p>
                      <a:pPr marL="0" indent="177800" algn="l" fontAlgn="b"/>
                      <a:r>
                        <a:rPr lang="ru-RU" sz="2000" u="none" strike="noStrike" dirty="0" smtClean="0"/>
                        <a:t>Всего доходов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12002" marR="12002" marT="900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2000" u="none" strike="noStrike" dirty="0" smtClean="0"/>
                        <a:t>21 181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12002" marR="12002" marT="900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2000" u="none" strike="noStrike" dirty="0" smtClean="0"/>
                        <a:t>24 558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12002" marR="12002" marT="9000" marB="0" anchor="ctr"/>
                </a:tc>
              </a:tr>
              <a:tr h="892453">
                <a:tc>
                  <a:txBody>
                    <a:bodyPr/>
                    <a:lstStyle/>
                    <a:p>
                      <a:pPr marL="177800" marR="0" indent="0" algn="just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u="none" strike="noStrike" kern="1200" dirty="0" smtClean="0"/>
                        <a:t>Безвозмездные     поступления</a:t>
                      </a:r>
                      <a:endParaRPr lang="ru-RU" sz="1800" b="0" i="0" u="none" strike="noStrike" kern="1200" dirty="0">
                        <a:solidFill>
                          <a:srgbClr val="000000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12002" marR="12002" marT="9000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800" u="none" strike="noStrike" dirty="0" smtClean="0"/>
                        <a:t>14 511</a:t>
                      </a:r>
                      <a:endParaRPr lang="ru-RU" sz="1800" b="0" i="0" u="none" strike="noStrike" dirty="0">
                        <a:solidFill>
                          <a:srgbClr val="000000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12002" marR="12002" marT="9000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800" u="none" strike="noStrike" dirty="0" smtClean="0"/>
                        <a:t>16 442</a:t>
                      </a:r>
                      <a:endParaRPr lang="ru-RU" sz="1800" b="0" i="0" u="none" strike="noStrike" dirty="0">
                        <a:solidFill>
                          <a:srgbClr val="000000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12002" marR="12002" marT="9000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704677">
                <a:tc>
                  <a:txBody>
                    <a:bodyPr/>
                    <a:lstStyle/>
                    <a:p>
                      <a:pPr marL="173038" indent="4763" algn="l" fontAlgn="b"/>
                      <a:r>
                        <a:rPr lang="ru-RU" sz="1800" u="none" strike="noStrike" dirty="0" smtClean="0"/>
                        <a:t>Налоговые доходы</a:t>
                      </a:r>
                      <a:endParaRPr lang="ru-RU" sz="1800" b="0" i="0" u="none" strike="noStrike" dirty="0">
                        <a:solidFill>
                          <a:srgbClr val="000000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12002" marR="12002" marT="900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800" u="none" strike="noStrike" dirty="0" smtClean="0"/>
                        <a:t>6 011</a:t>
                      </a:r>
                      <a:endParaRPr lang="ru-RU" sz="1800" b="0" i="0" u="none" strike="noStrike" dirty="0">
                        <a:solidFill>
                          <a:srgbClr val="000000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12002" marR="12002" marT="900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800" u="none" strike="noStrike" dirty="0" smtClean="0"/>
                        <a:t>6 765</a:t>
                      </a:r>
                      <a:endParaRPr lang="ru-RU" sz="1800" b="0" i="0" u="none" strike="noStrike" dirty="0">
                        <a:solidFill>
                          <a:srgbClr val="000000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12002" marR="12002" marT="900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704677">
                <a:tc>
                  <a:txBody>
                    <a:bodyPr/>
                    <a:lstStyle/>
                    <a:p>
                      <a:pPr marL="177800" indent="0" algn="l" fontAlgn="b"/>
                      <a:r>
                        <a:rPr lang="ru-RU" sz="1800" u="none" strike="noStrike" dirty="0" smtClean="0"/>
                        <a:t>Неналоговые доходы</a:t>
                      </a:r>
                      <a:endParaRPr lang="ru-RU" sz="1800" b="0" i="0" u="none" strike="noStrike" dirty="0">
                        <a:solidFill>
                          <a:srgbClr val="000000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12002" marR="12002" marT="9000" marB="0" anchor="ctr"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800" u="none" strike="noStrike" dirty="0" smtClean="0"/>
                        <a:t>659</a:t>
                      </a:r>
                      <a:endParaRPr lang="ru-RU" sz="1800" b="0" i="0" u="none" strike="noStrike" dirty="0">
                        <a:solidFill>
                          <a:srgbClr val="000000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12002" marR="12002" marT="9000" marB="0" anchor="ctr"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800" u="none" strike="noStrike" dirty="0" smtClean="0"/>
                        <a:t>1 351</a:t>
                      </a:r>
                      <a:endParaRPr lang="ru-RU" sz="1800" b="0" i="0" u="none" strike="noStrike" dirty="0">
                        <a:solidFill>
                          <a:srgbClr val="000000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12002" marR="12002" marT="9000" marB="0" anchor="ctr">
                    <a:solidFill>
                      <a:schemeClr val="accent4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20" name="Диаграмма 19"/>
          <p:cNvGraphicFramePr/>
          <p:nvPr/>
        </p:nvGraphicFramePr>
        <p:xfrm>
          <a:off x="1" y="3439236"/>
          <a:ext cx="5813946" cy="304093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pic>
        <p:nvPicPr>
          <p:cNvPr id="9" name="Picture 2" descr="D:\Work\Bachti\!!!ВНУТРЕННИЕ\декабрь\презентация\фотозона размер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0353675" y="0"/>
            <a:ext cx="1168399" cy="80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Скругленный прямоугольник 12"/>
          <p:cNvSpPr/>
          <p:nvPr/>
        </p:nvSpPr>
        <p:spPr>
          <a:xfrm>
            <a:off x="0" y="0"/>
            <a:ext cx="1440160" cy="432048"/>
          </a:xfrm>
          <a:prstGeom prst="roundRect">
            <a:avLst/>
          </a:prstGeom>
          <a:solidFill>
            <a:schemeClr val="accent1">
              <a:lumMod val="60000"/>
              <a:lumOff val="40000"/>
              <a:alpha val="14000"/>
            </a:schemeClr>
          </a:solidFill>
          <a:ln w="9525"/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err="1" smtClean="0">
                <a:solidFill>
                  <a:schemeClr val="tx1"/>
                </a:solidFill>
                <a:latin typeface="Cambria" pitchFamily="18" charset="0"/>
              </a:rPr>
              <a:t>Млн</a:t>
            </a:r>
            <a:r>
              <a:rPr lang="ru-RU" b="1" dirty="0" smtClean="0">
                <a:solidFill>
                  <a:schemeClr val="tx1"/>
                </a:solidFill>
                <a:latin typeface="Cambria" pitchFamily="18" charset="0"/>
              </a:rPr>
              <a:t> </a:t>
            </a:r>
            <a:r>
              <a:rPr lang="ru-RU" b="1" dirty="0">
                <a:solidFill>
                  <a:schemeClr val="tx1"/>
                </a:solidFill>
                <a:latin typeface="Cambria" pitchFamily="18" charset="0"/>
              </a:rPr>
              <a:t>руб.</a:t>
            </a:r>
          </a:p>
        </p:txBody>
      </p:sp>
    </p:spTree>
  </p:cSld>
  <p:clrMapOvr>
    <a:masterClrMapping/>
  </p:clrMapOvr>
  <p:transition spd="slow">
    <p:cover dir="r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14" descr="https://upload.wikimedia.org/wikipedia/commons/6/6a/Areanvkz.jpg"/>
          <p:cNvPicPr>
            <a:picLocks noChangeAspect="1" noChangeArrowheads="1"/>
          </p:cNvPicPr>
          <p:nvPr/>
        </p:nvPicPr>
        <p:blipFill>
          <a:blip r:embed="rId3" cstate="print">
            <a:lum bright="87000" contrast="-76000"/>
          </a:blip>
          <a:srcRect/>
          <a:stretch>
            <a:fillRect/>
          </a:stretch>
        </p:blipFill>
        <p:spPr bwMode="auto">
          <a:xfrm>
            <a:off x="0" y="0"/>
            <a:ext cx="11522075" cy="6480175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1033153" y="0"/>
            <a:ext cx="963986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85800">
              <a:lnSpc>
                <a:spcPct val="90000"/>
              </a:lnSpc>
              <a:spcBef>
                <a:spcPct val="0"/>
              </a:spcBef>
              <a:defRPr/>
            </a:pPr>
            <a:r>
              <a:rPr lang="ru-RU" sz="20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Структура  налоговых доходов бюджета </a:t>
            </a:r>
          </a:p>
          <a:p>
            <a:pPr algn="ctr" defTabSz="685800">
              <a:lnSpc>
                <a:spcPct val="90000"/>
              </a:lnSpc>
              <a:spcBef>
                <a:spcPct val="0"/>
              </a:spcBef>
              <a:defRPr/>
            </a:pPr>
            <a:r>
              <a:rPr lang="ru-RU" sz="20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в 2020-2021 годах</a:t>
            </a:r>
          </a:p>
        </p:txBody>
      </p:sp>
      <p:pic>
        <p:nvPicPr>
          <p:cNvPr id="14" name="Picture 2" descr="D:\Work\Bachti\!!!ВНУТРЕННИЕ\декабрь\презентация\фотозона размер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53403" y="0"/>
            <a:ext cx="1368672" cy="9144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10" name="Диаграмма 9"/>
          <p:cNvGraphicFramePr/>
          <p:nvPr/>
        </p:nvGraphicFramePr>
        <p:xfrm>
          <a:off x="299547" y="674039"/>
          <a:ext cx="4379330" cy="333982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11" name="Таблица 10"/>
          <p:cNvGraphicFramePr>
            <a:graphicFrameLocks noGrp="1"/>
          </p:cNvGraphicFramePr>
          <p:nvPr/>
        </p:nvGraphicFramePr>
        <p:xfrm>
          <a:off x="5937664" y="1673834"/>
          <a:ext cx="5355771" cy="4121031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2683822"/>
                <a:gridCol w="1306285"/>
                <a:gridCol w="1365664"/>
              </a:tblGrid>
              <a:tr h="510345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ru-RU" sz="2000" b="0" i="0" u="none" strike="noStrike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Наименование</a:t>
                      </a:r>
                      <a:endParaRPr lang="ru-RU" sz="2000" b="0" i="0" u="none" strike="noStrike" kern="1200" dirty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12002" marR="12002" marT="900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ru-RU" sz="2000" b="0" i="0" u="none" strike="noStrike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2020 год</a:t>
                      </a:r>
                      <a:endParaRPr lang="ru-RU" sz="2000" b="0" i="0" u="none" strike="noStrike" kern="1200" dirty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12002" marR="12002" marT="900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ru-RU" sz="2000" b="0" i="0" u="none" strike="noStrike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2021 год</a:t>
                      </a:r>
                      <a:endParaRPr lang="ru-RU" sz="2000" b="0" i="0" u="none" strike="noStrike" kern="1200" dirty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12002" marR="12002" marT="900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510345">
                <a:tc>
                  <a:txBody>
                    <a:bodyPr/>
                    <a:lstStyle/>
                    <a:p>
                      <a:pPr marL="82550" indent="0" algn="l" defTabSz="914400" rtl="0" eaLnBrk="1" fontAlgn="b" latinLnBrk="0" hangingPunct="1"/>
                      <a:r>
                        <a:rPr lang="ru-RU" sz="1800" b="0" i="0" u="none" strike="noStrike" kern="1200" dirty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НДФЛ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ru-RU" sz="1900" b="0" i="0" u="none" strike="noStrike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3 685</a:t>
                      </a:r>
                      <a:endParaRPr lang="ru-RU" sz="1900" b="0" i="0" u="none" strike="noStrike" kern="1200" dirty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ru-RU" sz="1900" b="0" i="0" u="none" strike="noStrike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4 299</a:t>
                      </a:r>
                      <a:endParaRPr lang="ru-RU" sz="1900" b="0" i="0" u="none" strike="noStrike" kern="1200" dirty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446551">
                <a:tc>
                  <a:txBody>
                    <a:bodyPr/>
                    <a:lstStyle/>
                    <a:p>
                      <a:pPr marL="82550" indent="0" algn="l" defTabSz="914400" rtl="0" eaLnBrk="1" fontAlgn="b" latinLnBrk="0" hangingPunct="1"/>
                      <a:r>
                        <a:rPr lang="ru-RU" sz="1800" b="0" i="0" u="none" strike="noStrike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Земельный </a:t>
                      </a:r>
                      <a:r>
                        <a:rPr lang="ru-RU" sz="1800" b="0" i="0" u="none" strike="noStrike" kern="1200" dirty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налог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ru-RU" sz="1900" b="0" i="0" u="none" strike="noStrike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1 333</a:t>
                      </a:r>
                      <a:endParaRPr lang="ru-RU" sz="1900" b="0" i="0" u="none" strike="noStrike" kern="1200" dirty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ru-RU" sz="1900" b="0" i="0" u="none" strike="noStrike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1 351</a:t>
                      </a:r>
                      <a:endParaRPr lang="ru-RU" sz="1900" b="0" i="0" u="none" strike="noStrike" kern="1200" dirty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</a:tr>
              <a:tr h="510344">
                <a:tc>
                  <a:txBody>
                    <a:bodyPr/>
                    <a:lstStyle/>
                    <a:p>
                      <a:pPr marL="82550" indent="0" algn="l" defTabSz="914400" rtl="0" eaLnBrk="1" fontAlgn="b" latinLnBrk="0" hangingPunct="1"/>
                      <a:r>
                        <a:rPr lang="ru-RU" sz="1800" b="0" i="0" u="none" strike="noStrike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Совокупные </a:t>
                      </a:r>
                      <a:r>
                        <a:rPr lang="ru-RU" sz="1800" b="0" i="0" u="none" strike="noStrike" kern="1200" dirty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налоги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ru-RU" sz="1900" b="0" i="0" u="none" strike="noStrike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699</a:t>
                      </a:r>
                      <a:endParaRPr lang="ru-RU" sz="1900" b="0" i="0" u="none" strike="noStrike" kern="1200" dirty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ru-RU" sz="1900" b="0" i="0" u="none" strike="noStrike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797</a:t>
                      </a:r>
                      <a:endParaRPr lang="ru-RU" sz="1900" b="0" i="0" u="none" strike="noStrike" kern="1200" dirty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714482">
                <a:tc>
                  <a:txBody>
                    <a:bodyPr/>
                    <a:lstStyle/>
                    <a:p>
                      <a:pPr marL="82550" indent="0" algn="l" defTabSz="914400" rtl="0" eaLnBrk="1" fontAlgn="b" latinLnBrk="0" hangingPunct="1"/>
                      <a:r>
                        <a:rPr lang="ru-RU" sz="1800" b="0" i="0" u="none" strike="noStrike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Налог на имущество физических лиц</a:t>
                      </a:r>
                      <a:endParaRPr lang="ru-RU" sz="1800" b="0" i="0" u="none" strike="noStrike" kern="1200" dirty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ru-RU" sz="1900" b="0" i="0" u="none" strike="noStrike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130</a:t>
                      </a:r>
                      <a:endParaRPr lang="ru-RU" sz="1900" b="0" i="0" u="none" strike="noStrike" kern="1200" dirty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ru-RU" sz="1900" b="0" i="0" u="none" strike="noStrike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137</a:t>
                      </a:r>
                      <a:endParaRPr lang="ru-RU" sz="1900" b="0" i="0" u="none" strike="noStrike" kern="1200" dirty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</a:tr>
              <a:tr h="714482">
                <a:tc>
                  <a:txBody>
                    <a:bodyPr/>
                    <a:lstStyle/>
                    <a:p>
                      <a:pPr marL="82550" indent="0" algn="l" defTabSz="914400" rtl="0" eaLnBrk="1" fontAlgn="b" latinLnBrk="0" hangingPunct="1"/>
                      <a:r>
                        <a:rPr lang="ru-RU" sz="1800" b="0" i="0" u="none" strike="noStrike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Государственная   </a:t>
                      </a:r>
                    </a:p>
                    <a:p>
                      <a:pPr marL="82550" indent="0" algn="l" defTabSz="914400" rtl="0" eaLnBrk="1" fontAlgn="b" latinLnBrk="0" hangingPunct="1"/>
                      <a:r>
                        <a:rPr lang="ru-RU" sz="1800" b="0" i="0" u="none" strike="noStrike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пошлина</a:t>
                      </a:r>
                      <a:endParaRPr lang="ru-RU" sz="1800" b="0" i="0" u="none" strike="noStrike" kern="1200" dirty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ru-RU" sz="1900" b="0" i="0" u="none" strike="noStrike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100</a:t>
                      </a:r>
                      <a:endParaRPr lang="ru-RU" sz="1900" b="0" i="0" u="none" strike="noStrike" kern="1200" dirty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ru-RU" sz="1900" b="0" i="0" u="none" strike="noStrike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104</a:t>
                      </a:r>
                      <a:endParaRPr lang="ru-RU" sz="1900" b="0" i="0" u="none" strike="noStrike" kern="1200" dirty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714482">
                <a:tc>
                  <a:txBody>
                    <a:bodyPr/>
                    <a:lstStyle/>
                    <a:p>
                      <a:pPr marL="82550" indent="0" algn="l" defTabSz="914400" rtl="0" eaLnBrk="1" fontAlgn="b" latinLnBrk="0" hangingPunct="1"/>
                      <a:r>
                        <a:rPr lang="ru-RU" sz="1800" b="0" i="0" u="none" strike="noStrike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Прочие налоговые </a:t>
                      </a:r>
                    </a:p>
                    <a:p>
                      <a:pPr marL="82550" indent="0" algn="l" defTabSz="914400" rtl="0" eaLnBrk="1" fontAlgn="b" latinLnBrk="0" hangingPunct="1"/>
                      <a:r>
                        <a:rPr lang="ru-RU" sz="1800" b="0" i="0" u="none" strike="noStrike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доходы</a:t>
                      </a:r>
                      <a:endParaRPr lang="ru-RU" sz="1800" b="0" i="0" u="none" strike="noStrike" kern="1200" dirty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ru-RU" sz="1900" b="0" i="0" u="none" strike="noStrike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63</a:t>
                      </a:r>
                      <a:endParaRPr lang="ru-RU" sz="1900" b="0" i="0" u="none" strike="noStrike" kern="1200" dirty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ru-RU" sz="1900" b="0" i="0" u="none" strike="noStrike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77</a:t>
                      </a:r>
                      <a:endParaRPr lang="ru-RU" sz="1900" b="0" i="0" u="none" strike="noStrike" kern="1200" dirty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9" name="Номер слайда 1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5AFB51-144D-447B-AA3C-70B42F49F345}" type="slidenum">
              <a:rPr lang="ru-RU" smtClean="0"/>
              <a:pPr/>
              <a:t>12</a:t>
            </a:fld>
            <a:endParaRPr lang="ru-RU"/>
          </a:p>
        </p:txBody>
      </p:sp>
      <p:graphicFrame>
        <p:nvGraphicFramePr>
          <p:cNvPr id="25" name="Диаграмма 24"/>
          <p:cNvGraphicFramePr/>
          <p:nvPr/>
        </p:nvGraphicFramePr>
        <p:xfrm>
          <a:off x="391886" y="4290488"/>
          <a:ext cx="4726379" cy="193218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26" name="TextBox 25"/>
          <p:cNvSpPr txBox="1"/>
          <p:nvPr/>
        </p:nvSpPr>
        <p:spPr>
          <a:xfrm>
            <a:off x="3266085" y="4163786"/>
            <a:ext cx="130628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6 765</a:t>
            </a:r>
            <a:endParaRPr lang="ru-RU" sz="2000" b="1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graphicFrame>
        <p:nvGraphicFramePr>
          <p:cNvPr id="27" name="Диаграмма 26"/>
          <p:cNvGraphicFramePr/>
          <p:nvPr/>
        </p:nvGraphicFramePr>
        <p:xfrm>
          <a:off x="173306" y="723900"/>
          <a:ext cx="5856019" cy="364386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graphicFrame>
        <p:nvGraphicFramePr>
          <p:cNvPr id="23" name="Схема 22"/>
          <p:cNvGraphicFramePr/>
          <p:nvPr/>
        </p:nvGraphicFramePr>
        <p:xfrm>
          <a:off x="5600714" y="1017076"/>
          <a:ext cx="5676885" cy="6480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sp>
        <p:nvSpPr>
          <p:cNvPr id="13" name="Скругленный прямоугольник 12"/>
          <p:cNvSpPr/>
          <p:nvPr/>
        </p:nvSpPr>
        <p:spPr>
          <a:xfrm>
            <a:off x="0" y="0"/>
            <a:ext cx="1440160" cy="432048"/>
          </a:xfrm>
          <a:prstGeom prst="roundRect">
            <a:avLst/>
          </a:prstGeom>
          <a:solidFill>
            <a:schemeClr val="accent1">
              <a:lumMod val="60000"/>
              <a:lumOff val="40000"/>
              <a:alpha val="14000"/>
            </a:schemeClr>
          </a:solidFill>
          <a:ln w="9525"/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err="1" smtClean="0">
                <a:solidFill>
                  <a:schemeClr val="tx1"/>
                </a:solidFill>
                <a:latin typeface="Cambria" pitchFamily="18" charset="0"/>
              </a:rPr>
              <a:t>Млн</a:t>
            </a:r>
            <a:r>
              <a:rPr lang="ru-RU" b="1" dirty="0" smtClean="0">
                <a:solidFill>
                  <a:schemeClr val="tx1"/>
                </a:solidFill>
                <a:latin typeface="Cambria" pitchFamily="18" charset="0"/>
              </a:rPr>
              <a:t> </a:t>
            </a:r>
            <a:r>
              <a:rPr lang="ru-RU" b="1" dirty="0">
                <a:solidFill>
                  <a:schemeClr val="tx1"/>
                </a:solidFill>
                <a:latin typeface="Cambria" pitchFamily="18" charset="0"/>
              </a:rPr>
              <a:t>руб.</a:t>
            </a:r>
          </a:p>
        </p:txBody>
      </p:sp>
      <p:pic>
        <p:nvPicPr>
          <p:cNvPr id="15" name="Picture 4" descr="https://www.clipartmax.com/png/full/179-1795546_patient-experience-salary-white-icon-png.png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2124075" y="1744525"/>
            <a:ext cx="1685925" cy="167045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024827058"/>
      </p:ext>
    </p:extLst>
  </p:cSld>
  <p:clrMapOvr>
    <a:masterClrMapping/>
  </p:clrMapOvr>
  <p:transition spd="slow">
    <p:cover dir="r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14" descr="https://upload.wikimedia.org/wikipedia/commons/6/6a/Areanvkz.jpg"/>
          <p:cNvPicPr>
            <a:picLocks noChangeAspect="1" noChangeArrowheads="1"/>
          </p:cNvPicPr>
          <p:nvPr/>
        </p:nvPicPr>
        <p:blipFill>
          <a:blip r:embed="rId3" cstate="print">
            <a:lum bright="87000" contrast="-76000"/>
          </a:blip>
          <a:srcRect/>
          <a:stretch>
            <a:fillRect/>
          </a:stretch>
        </p:blipFill>
        <p:spPr bwMode="auto">
          <a:xfrm>
            <a:off x="0" y="0"/>
            <a:ext cx="11522075" cy="6480175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1033153" y="0"/>
            <a:ext cx="963986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85800">
              <a:lnSpc>
                <a:spcPct val="90000"/>
              </a:lnSpc>
              <a:spcBef>
                <a:spcPct val="0"/>
              </a:spcBef>
              <a:defRPr/>
            </a:pPr>
            <a:r>
              <a:rPr lang="ru-RU" sz="20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Структура  неналоговых доходов бюджета </a:t>
            </a:r>
          </a:p>
          <a:p>
            <a:pPr algn="ctr" defTabSz="685800">
              <a:lnSpc>
                <a:spcPct val="90000"/>
              </a:lnSpc>
              <a:spcBef>
                <a:spcPct val="0"/>
              </a:spcBef>
              <a:defRPr/>
            </a:pPr>
            <a:r>
              <a:rPr lang="ru-RU" sz="20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в 2020-2021 годах</a:t>
            </a:r>
          </a:p>
        </p:txBody>
      </p:sp>
      <p:pic>
        <p:nvPicPr>
          <p:cNvPr id="14" name="Picture 2" descr="D:\Work\Bachti\!!!ВНУТРЕННИЕ\декабрь\презентация\фотозона размер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53403" y="0"/>
            <a:ext cx="1368672" cy="9144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10" name="Диаграмма 9"/>
          <p:cNvGraphicFramePr/>
          <p:nvPr/>
        </p:nvGraphicFramePr>
        <p:xfrm>
          <a:off x="299547" y="674039"/>
          <a:ext cx="4379330" cy="333982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11" name="Таблица 10"/>
          <p:cNvGraphicFramePr>
            <a:graphicFrameLocks noGrp="1"/>
          </p:cNvGraphicFramePr>
          <p:nvPr/>
        </p:nvGraphicFramePr>
        <p:xfrm>
          <a:off x="5324476" y="1673834"/>
          <a:ext cx="5968960" cy="4525565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2991096"/>
                <a:gridCol w="1455843"/>
                <a:gridCol w="1522021"/>
              </a:tblGrid>
              <a:tr h="490515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ru-RU" sz="2000" b="0" i="0" u="none" strike="noStrike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Наименование</a:t>
                      </a:r>
                      <a:endParaRPr lang="ru-RU" sz="2000" b="0" i="0" u="none" strike="noStrike" kern="1200" dirty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12002" marR="12002" marT="900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ru-RU" sz="2000" b="0" i="0" u="none" strike="noStrike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2020 год</a:t>
                      </a:r>
                      <a:endParaRPr lang="ru-RU" sz="2000" b="0" i="0" u="none" strike="noStrike" kern="1200" dirty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12002" marR="12002" marT="900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ru-RU" sz="2000" b="0" i="0" u="none" strike="noStrike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2021 год</a:t>
                      </a:r>
                      <a:endParaRPr lang="ru-RU" sz="2000" b="0" i="0" u="none" strike="noStrike" kern="1200" dirty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12002" marR="12002" marT="900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558000">
                <a:tc>
                  <a:txBody>
                    <a:bodyPr/>
                    <a:lstStyle/>
                    <a:p>
                      <a:pPr marL="82550" indent="0" algn="l" defTabSz="914400" rtl="0" eaLnBrk="1" fontAlgn="b" latinLnBrk="0" hangingPunct="1"/>
                      <a:r>
                        <a:rPr lang="ru-RU" sz="1800" b="0" i="0" u="none" strike="noStrike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Аренда земли</a:t>
                      </a:r>
                      <a:endParaRPr lang="ru-RU" sz="1800" b="0" i="0" u="none" strike="noStrike" kern="1200" dirty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ru-RU" sz="1900" b="0" i="0" u="none" strike="noStrike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303</a:t>
                      </a:r>
                      <a:endParaRPr lang="ru-RU" sz="1900" b="0" i="0" u="none" strike="noStrike" kern="1200" dirty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ru-RU" sz="1900" b="0" i="0" u="none" strike="noStrike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337</a:t>
                      </a:r>
                      <a:endParaRPr lang="ru-RU" sz="1900" b="0" i="0" u="none" strike="noStrike" kern="1200" dirty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558000">
                <a:tc>
                  <a:txBody>
                    <a:bodyPr/>
                    <a:lstStyle/>
                    <a:p>
                      <a:pPr marL="82550" indent="0" algn="l" defTabSz="914400" rtl="0" eaLnBrk="1" fontAlgn="b" latinLnBrk="0" hangingPunct="1"/>
                      <a:r>
                        <a:rPr lang="ru-RU" sz="1800" b="0" i="0" u="none" strike="noStrike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Аренда имущества</a:t>
                      </a:r>
                      <a:endParaRPr lang="ru-RU" sz="1800" b="0" i="0" u="none" strike="noStrike" kern="1200" dirty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ru-RU" sz="1900" b="0" i="0" u="none" strike="noStrike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53</a:t>
                      </a:r>
                      <a:endParaRPr lang="ru-RU" sz="1900" b="0" i="0" u="none" strike="noStrike" kern="1200" dirty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ru-RU" sz="1900" b="0" i="0" u="none" strike="noStrike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73</a:t>
                      </a:r>
                      <a:endParaRPr lang="ru-RU" sz="1900" b="0" i="0" u="none" strike="noStrike" kern="1200" dirty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</a:tr>
              <a:tr h="540000">
                <a:tc>
                  <a:txBody>
                    <a:bodyPr/>
                    <a:lstStyle/>
                    <a:p>
                      <a:pPr marL="82550" indent="0" algn="l" defTabSz="914400" rtl="0" eaLnBrk="1" fontAlgn="b" latinLnBrk="0" hangingPunct="1"/>
                      <a:r>
                        <a:rPr lang="ru-RU" sz="1800" b="0" i="0" u="none" strike="noStrike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Платежи при пользовании природными ресурсами</a:t>
                      </a:r>
                      <a:endParaRPr lang="ru-RU" sz="1800" b="0" i="0" u="none" strike="noStrike" kern="1200" dirty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ru-RU" sz="1900" b="0" i="0" u="none" strike="noStrike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59</a:t>
                      </a:r>
                      <a:endParaRPr lang="ru-RU" sz="1900" b="0" i="0" u="none" strike="noStrike" kern="1200" dirty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ru-RU" sz="1900" b="0" i="0" u="none" strike="noStrike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213</a:t>
                      </a:r>
                      <a:endParaRPr lang="ru-RU" sz="1900" b="0" i="0" u="none" strike="noStrike" kern="1200" dirty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686720">
                <a:tc>
                  <a:txBody>
                    <a:bodyPr/>
                    <a:lstStyle/>
                    <a:p>
                      <a:pPr marL="82550" indent="0" algn="l" defTabSz="914400" rtl="0" eaLnBrk="1" fontAlgn="b" latinLnBrk="0" hangingPunct="1"/>
                      <a:r>
                        <a:rPr lang="ru-RU" sz="1800" b="0" i="0" u="none" strike="noStrike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Оказание платных</a:t>
                      </a:r>
                      <a:r>
                        <a:rPr lang="ru-RU" sz="1800" b="0" i="0" u="none" strike="noStrike" kern="1200" baseline="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услуг и компенсации затрат</a:t>
                      </a:r>
                      <a:endParaRPr lang="ru-RU" sz="1800" b="0" i="0" u="none" strike="noStrike" kern="1200" dirty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ru-RU" sz="1900" b="0" i="0" u="none" strike="noStrike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53</a:t>
                      </a:r>
                      <a:endParaRPr lang="ru-RU" sz="1900" b="0" i="0" u="none" strike="noStrike" kern="1200" dirty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ru-RU" sz="1900" b="0" i="0" u="none" strike="noStrike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558</a:t>
                      </a:r>
                      <a:endParaRPr lang="ru-RU" sz="1900" b="0" i="0" u="none" strike="noStrike" kern="1200" dirty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</a:tr>
              <a:tr h="540000">
                <a:tc>
                  <a:txBody>
                    <a:bodyPr/>
                    <a:lstStyle/>
                    <a:p>
                      <a:pPr marL="82550" indent="0" algn="l" defTabSz="914400" rtl="0" eaLnBrk="1" fontAlgn="b" latinLnBrk="0" hangingPunct="1"/>
                      <a:r>
                        <a:rPr lang="ru-RU" sz="1800" b="0" i="0" u="none" strike="noStrike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Продажа имущества и земельных участков</a:t>
                      </a:r>
                      <a:endParaRPr lang="ru-RU" sz="1800" b="0" i="0" u="none" strike="noStrike" kern="1200" dirty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25000"/>
                        <a:lumOff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ru-RU" sz="1900" b="0" i="0" u="none" strike="noStrike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46</a:t>
                      </a:r>
                      <a:endParaRPr lang="ru-RU" sz="1900" b="0" i="0" u="none" strike="noStrike" kern="1200" dirty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25000"/>
                        <a:lumOff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ru-RU" sz="1900" b="0" i="0" u="none" strike="noStrike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56</a:t>
                      </a:r>
                      <a:endParaRPr lang="ru-RU" sz="1900" b="0" i="0" u="none" strike="noStrike" kern="1200" dirty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25000"/>
                        <a:lumOff val="75000"/>
                      </a:schemeClr>
                    </a:solidFill>
                  </a:tcPr>
                </a:tc>
              </a:tr>
              <a:tr h="558000">
                <a:tc>
                  <a:txBody>
                    <a:bodyPr/>
                    <a:lstStyle/>
                    <a:p>
                      <a:pPr marL="82550" indent="0" algn="l" defTabSz="914400" rtl="0" eaLnBrk="1" fontAlgn="b" latinLnBrk="0" hangingPunct="1"/>
                      <a:r>
                        <a:rPr lang="ru-RU" sz="1800" b="0" i="0" u="none" strike="noStrike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Штрафы</a:t>
                      </a:r>
                      <a:endParaRPr lang="ru-RU" sz="1800" b="0" i="0" u="none" strike="noStrike" kern="1200" dirty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ru-RU" sz="1900" b="0" i="0" u="none" strike="noStrike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70</a:t>
                      </a:r>
                      <a:endParaRPr lang="ru-RU" sz="1900" b="0" i="0" u="none" strike="noStrike" kern="1200" dirty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ru-RU" sz="1900" b="0" i="0" u="none" strike="noStrike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34</a:t>
                      </a:r>
                      <a:endParaRPr lang="ru-RU" sz="1900" b="0" i="0" u="none" strike="noStrike" kern="1200" dirty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  <a:tr h="558000">
                <a:tc>
                  <a:txBody>
                    <a:bodyPr/>
                    <a:lstStyle/>
                    <a:p>
                      <a:pPr marL="82550" indent="0" algn="l" defTabSz="914400" rtl="0" eaLnBrk="1" fontAlgn="b" latinLnBrk="0" hangingPunct="1"/>
                      <a:r>
                        <a:rPr lang="ru-RU" sz="1800" b="0" i="0" u="none" strike="noStrike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Прочие</a:t>
                      </a:r>
                      <a:endParaRPr lang="ru-RU" sz="1800" b="0" i="0" u="none" strike="noStrike" kern="1200" dirty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ru-RU" sz="1900" b="0" i="0" u="none" strike="noStrike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75</a:t>
                      </a:r>
                      <a:endParaRPr lang="ru-RU" sz="1900" b="0" i="0" u="none" strike="noStrike" kern="1200" dirty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ru-RU" sz="1900" b="0" i="0" u="none" strike="noStrike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80</a:t>
                      </a:r>
                      <a:endParaRPr lang="ru-RU" sz="1900" b="0" i="0" u="none" strike="noStrike" kern="1200" dirty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9" name="Номер слайда 1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5AFB51-144D-447B-AA3C-70B42F49F345}" type="slidenum">
              <a:rPr lang="ru-RU" smtClean="0"/>
              <a:pPr/>
              <a:t>13</a:t>
            </a:fld>
            <a:endParaRPr lang="ru-RU"/>
          </a:p>
        </p:txBody>
      </p:sp>
      <p:graphicFrame>
        <p:nvGraphicFramePr>
          <p:cNvPr id="25" name="Диаграмма 24"/>
          <p:cNvGraphicFramePr/>
          <p:nvPr/>
        </p:nvGraphicFramePr>
        <p:xfrm>
          <a:off x="363311" y="3743655"/>
          <a:ext cx="4726379" cy="27365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27" name="Диаграмма 26"/>
          <p:cNvGraphicFramePr/>
          <p:nvPr/>
        </p:nvGraphicFramePr>
        <p:xfrm>
          <a:off x="-466725" y="590550"/>
          <a:ext cx="5856019" cy="364386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graphicFrame>
        <p:nvGraphicFramePr>
          <p:cNvPr id="23" name="Схема 22"/>
          <p:cNvGraphicFramePr/>
          <p:nvPr/>
        </p:nvGraphicFramePr>
        <p:xfrm>
          <a:off x="5000625" y="1017076"/>
          <a:ext cx="6276975" cy="6480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sp>
        <p:nvSpPr>
          <p:cNvPr id="13" name="Скругленный прямоугольник 12"/>
          <p:cNvSpPr/>
          <p:nvPr/>
        </p:nvSpPr>
        <p:spPr>
          <a:xfrm>
            <a:off x="0" y="0"/>
            <a:ext cx="1440160" cy="432048"/>
          </a:xfrm>
          <a:prstGeom prst="roundRect">
            <a:avLst/>
          </a:prstGeom>
          <a:solidFill>
            <a:schemeClr val="accent1">
              <a:lumMod val="60000"/>
              <a:lumOff val="40000"/>
              <a:alpha val="14000"/>
            </a:schemeClr>
          </a:solidFill>
          <a:ln w="9525"/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err="1" smtClean="0">
                <a:solidFill>
                  <a:schemeClr val="tx1"/>
                </a:solidFill>
                <a:latin typeface="Cambria" pitchFamily="18" charset="0"/>
              </a:rPr>
              <a:t>Млн</a:t>
            </a:r>
            <a:r>
              <a:rPr lang="ru-RU" b="1" dirty="0" smtClean="0">
                <a:solidFill>
                  <a:schemeClr val="tx1"/>
                </a:solidFill>
                <a:latin typeface="Cambria" pitchFamily="18" charset="0"/>
              </a:rPr>
              <a:t> </a:t>
            </a:r>
            <a:r>
              <a:rPr lang="ru-RU" b="1" dirty="0">
                <a:solidFill>
                  <a:schemeClr val="tx1"/>
                </a:solidFill>
                <a:latin typeface="Cambria" pitchFamily="18" charset="0"/>
              </a:rPr>
              <a:t>руб.</a:t>
            </a:r>
          </a:p>
        </p:txBody>
      </p:sp>
      <p:pic>
        <p:nvPicPr>
          <p:cNvPr id="15" name="Picture 4" descr="https://www.clipartmax.com/png/full/179-1795546_patient-experience-salary-white-icon-png.png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1447800" y="1649275"/>
            <a:ext cx="1685925" cy="1670456"/>
          </a:xfrm>
          <a:prstGeom prst="rect">
            <a:avLst/>
          </a:prstGeom>
          <a:noFill/>
        </p:spPr>
      </p:pic>
      <p:graphicFrame>
        <p:nvGraphicFramePr>
          <p:cNvPr id="18" name="Диаграмма 17"/>
          <p:cNvGraphicFramePr/>
          <p:nvPr/>
        </p:nvGraphicFramePr>
        <p:xfrm>
          <a:off x="391886" y="3581400"/>
          <a:ext cx="4726379" cy="25241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4"/>
          </a:graphicData>
        </a:graphic>
      </p:graphicFrame>
    </p:spTree>
    <p:extLst>
      <p:ext uri="{BB962C8B-B14F-4D97-AF65-F5344CB8AC3E}">
        <p14:creationId xmlns="" xmlns:p14="http://schemas.microsoft.com/office/powerpoint/2010/main" val="2024827058"/>
      </p:ext>
    </p:extLst>
  </p:cSld>
  <p:clrMapOvr>
    <a:masterClrMapping/>
  </p:clrMapOvr>
  <p:transition spd="slow">
    <p:cover dir="r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ttps://upload.wikimedia.org/wikipedia/commons/6/6a/Areanvkz.jpg"/>
          <p:cNvPicPr>
            <a:picLocks noChangeAspect="1" noChangeArrowheads="1"/>
          </p:cNvPicPr>
          <p:nvPr/>
        </p:nvPicPr>
        <p:blipFill>
          <a:blip r:embed="rId2" cstate="print">
            <a:lum bright="87000" contrast="-76000"/>
          </a:blip>
          <a:srcRect/>
          <a:stretch>
            <a:fillRect/>
          </a:stretch>
        </p:blipFill>
        <p:spPr bwMode="auto">
          <a:xfrm>
            <a:off x="0" y="0"/>
            <a:ext cx="11522075" cy="6480175"/>
          </a:xfrm>
          <a:prstGeom prst="rect">
            <a:avLst/>
          </a:prstGeom>
          <a:noFill/>
        </p:spPr>
      </p:pic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752475" y="142504"/>
            <a:ext cx="9429007" cy="631897"/>
          </a:xfrm>
        </p:spPr>
        <p:txBody>
          <a:bodyPr rtlCol="0">
            <a:noAutofit/>
          </a:bodyPr>
          <a:lstStyle/>
          <a:p>
            <a:pPr defTabSz="685800" fontAlgn="base">
              <a:lnSpc>
                <a:spcPct val="90000"/>
              </a:lnSpc>
              <a:spcAft>
                <a:spcPct val="0"/>
              </a:spcAft>
              <a:defRPr/>
            </a:pPr>
            <a:r>
              <a:rPr lang="ru-RU" sz="20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Структура  безвозмездных поступлений бюджета</a:t>
            </a:r>
            <a:br>
              <a:rPr lang="ru-RU" sz="20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</a:br>
            <a:r>
              <a:rPr lang="ru-RU" sz="20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в 2020 - 2021 годах</a:t>
            </a:r>
            <a:endParaRPr lang="ru-RU" sz="2000" b="1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6388" name="Номер слайда 3"/>
          <p:cNvSpPr>
            <a:spLocks noGrp="1"/>
          </p:cNvSpPr>
          <p:nvPr>
            <p:ph type="sldNum" sz="quarter" idx="12"/>
          </p:nvPr>
        </p:nvSpPr>
        <p:spPr bwMode="auto">
          <a:xfrm>
            <a:off x="8737573" y="6135169"/>
            <a:ext cx="2592467" cy="345009"/>
          </a:xfrm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FC5318F9-8D5F-47F7-B998-107DFC63C0B5}" type="slidenum">
              <a:rPr lang="ru-RU">
                <a:solidFill>
                  <a:schemeClr val="tx1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14</a:t>
            </a:fld>
            <a:endParaRPr lang="ru-RU">
              <a:solidFill>
                <a:schemeClr val="tx1"/>
              </a:solidFill>
            </a:endParaRPr>
          </a:p>
        </p:txBody>
      </p:sp>
      <p:graphicFrame>
        <p:nvGraphicFramePr>
          <p:cNvPr id="40" name="Таблица 39"/>
          <p:cNvGraphicFramePr>
            <a:graphicFrameLocks noGrp="1"/>
          </p:cNvGraphicFramePr>
          <p:nvPr/>
        </p:nvGraphicFramePr>
        <p:xfrm>
          <a:off x="5438899" y="1881364"/>
          <a:ext cx="5783284" cy="4381538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3396343"/>
                <a:gridCol w="1223158"/>
                <a:gridCol w="1163783"/>
              </a:tblGrid>
              <a:tr h="558368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ru-RU" sz="2100" b="0" i="0" u="none" strike="noStrike" kern="1200" dirty="0" smtClean="0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Наименование</a:t>
                      </a:r>
                      <a:endParaRPr lang="ru-RU" sz="2100" b="0" i="0" u="none" strike="noStrike" kern="1200" dirty="0">
                        <a:solidFill>
                          <a:srgbClr val="000000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12002" marR="12002" marT="900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ru-RU" sz="2100" b="0" i="0" u="none" strike="noStrike" kern="1200" dirty="0" smtClean="0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2020 год</a:t>
                      </a:r>
                      <a:endParaRPr lang="ru-RU" sz="2100" b="0" i="0" u="none" strike="noStrike" kern="1200" dirty="0">
                        <a:solidFill>
                          <a:srgbClr val="000000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12002" marR="12002" marT="900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ru-RU" sz="2100" b="0" i="0" u="none" strike="noStrike" kern="1200" dirty="0" smtClean="0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2021 год</a:t>
                      </a:r>
                      <a:endParaRPr lang="ru-RU" sz="2100" b="0" i="0" u="none" strike="noStrike" kern="1200" dirty="0">
                        <a:solidFill>
                          <a:srgbClr val="000000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12002" marR="12002" marT="900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445747">
                <a:tc>
                  <a:txBody>
                    <a:bodyPr/>
                    <a:lstStyle/>
                    <a:p>
                      <a:pPr marL="0" indent="173038" algn="l" fontAlgn="b"/>
                      <a:r>
                        <a:rPr lang="ru-RU" sz="1700" b="0" i="1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Дотации, в том числе:</a:t>
                      </a:r>
                      <a:endParaRPr lang="ru-RU" sz="1700" b="0" i="1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002" marR="12002" marT="900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700" b="0" i="1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4 377</a:t>
                      </a:r>
                      <a:endParaRPr lang="ru-RU" sz="1700" b="0" i="1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2002" marR="12002" marT="900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700" b="0" i="1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3 384</a:t>
                      </a:r>
                      <a:endParaRPr lang="ru-RU" sz="1700" b="0" i="1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2002" marR="12002" marT="900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582370">
                <a:tc>
                  <a:txBody>
                    <a:bodyPr/>
                    <a:lstStyle/>
                    <a:p>
                      <a:pPr marL="173038" indent="0" algn="l" fontAlgn="b"/>
                      <a:r>
                        <a:rPr lang="ru-RU" sz="1700" b="0" i="1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 на выравнивание бюджетной обеспеченности</a:t>
                      </a:r>
                      <a:endParaRPr lang="ru-RU" sz="1700" b="0" i="1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002" marR="12002" marT="900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700" b="0" i="1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  <a:r>
                        <a:rPr lang="ru-RU" sz="1700" b="0" i="1" u="none" strike="noStrike" baseline="0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400</a:t>
                      </a:r>
                      <a:endParaRPr lang="ru-RU" sz="1700" b="0" i="1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2002" marR="12002" marT="900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700" b="0" i="1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2 108</a:t>
                      </a:r>
                      <a:endParaRPr lang="ru-RU" sz="1700" b="0" i="1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2002" marR="12002" marT="900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641014">
                <a:tc>
                  <a:txBody>
                    <a:bodyPr/>
                    <a:lstStyle/>
                    <a:p>
                      <a:pPr marL="173038" indent="0" algn="l" fontAlgn="b"/>
                      <a:r>
                        <a:rPr lang="ru-RU" sz="1700" b="0" i="1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 на поддержку мер по обеспечению сбалансированности</a:t>
                      </a:r>
                      <a:endParaRPr lang="ru-RU" sz="1700" b="0" i="1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002" marR="12002" marT="900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700" b="0" i="1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977</a:t>
                      </a:r>
                      <a:endParaRPr lang="ru-RU" sz="1700" b="0" i="1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2002" marR="12002" marT="900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700" b="0" i="1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1 275</a:t>
                      </a:r>
                      <a:endParaRPr lang="ru-RU" sz="1700" b="0" i="1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2002" marR="12002" marT="900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423440">
                <a:tc>
                  <a:txBody>
                    <a:bodyPr/>
                    <a:lstStyle/>
                    <a:p>
                      <a:pPr marL="173038" indent="0" algn="l" fontAlgn="b"/>
                      <a:r>
                        <a:rPr lang="ru-RU" sz="1700" b="0" i="1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Субсидии</a:t>
                      </a:r>
                      <a:endParaRPr lang="ru-RU" sz="1700" b="0" i="1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002" marR="12002" marT="900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700" b="0" i="1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  <a:r>
                        <a:rPr lang="ru-RU" sz="1700" b="0" i="1" u="none" strike="noStrike" baseline="0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830</a:t>
                      </a:r>
                      <a:endParaRPr lang="ru-RU" sz="1700" b="0" i="1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2002" marR="12002" marT="900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700" b="0" i="1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1 777</a:t>
                      </a:r>
                      <a:endParaRPr lang="ru-RU" sz="1700" b="0" i="1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2002" marR="12002" marT="900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</a:tr>
              <a:tr h="458580">
                <a:tc>
                  <a:txBody>
                    <a:bodyPr/>
                    <a:lstStyle/>
                    <a:p>
                      <a:pPr marL="173038" indent="0" algn="l" fontAlgn="b"/>
                      <a:r>
                        <a:rPr lang="ru-RU" sz="1700" b="0" i="1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Субвенции</a:t>
                      </a:r>
                      <a:endParaRPr lang="ru-RU" sz="1700" b="0" i="1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002" marR="12002" marT="900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25000"/>
                        <a:lumOff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700" b="0" i="1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7</a:t>
                      </a:r>
                      <a:r>
                        <a:rPr lang="ru-RU" sz="1700" b="0" i="1" u="none" strike="noStrike" baseline="0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343</a:t>
                      </a:r>
                      <a:endParaRPr lang="ru-RU" sz="1700" b="0" i="1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2002" marR="12002" marT="900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25000"/>
                        <a:lumOff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700" b="0" i="1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8 665</a:t>
                      </a:r>
                      <a:endParaRPr lang="ru-RU" sz="1700" b="0" i="1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2002" marR="12002" marT="900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25000"/>
                        <a:lumOff val="75000"/>
                      </a:schemeClr>
                    </a:solidFill>
                  </a:tcPr>
                </a:tc>
              </a:tr>
              <a:tr h="425139">
                <a:tc>
                  <a:txBody>
                    <a:bodyPr/>
                    <a:lstStyle/>
                    <a:p>
                      <a:pPr marL="173038" indent="0" algn="l" fontAlgn="b"/>
                      <a:r>
                        <a:rPr lang="ru-RU" sz="1700" b="0" i="1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Иные МБТ</a:t>
                      </a:r>
                      <a:endParaRPr lang="ru-RU" sz="1700" b="0" i="1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002" marR="12002" marT="900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700" b="0" i="1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945</a:t>
                      </a:r>
                      <a:endParaRPr lang="ru-RU" sz="1700" b="0" i="1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2002" marR="12002" marT="900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700" b="0" i="1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2 596</a:t>
                      </a:r>
                      <a:endParaRPr lang="ru-RU" sz="1700" b="0" i="1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2002" marR="12002" marT="900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</a:tr>
              <a:tr h="423440">
                <a:tc>
                  <a:txBody>
                    <a:bodyPr/>
                    <a:lstStyle/>
                    <a:p>
                      <a:pPr marL="173038" lvl="1" indent="0" algn="l" fontAlgn="b"/>
                      <a:r>
                        <a:rPr lang="ru-RU" sz="1700" i="1" dirty="0" smtClean="0">
                          <a:latin typeface="Times New Roman" pitchFamily="18" charset="0"/>
                          <a:cs typeface="Times New Roman" pitchFamily="18" charset="0"/>
                        </a:rPr>
                        <a:t>Прочие безвозмездные</a:t>
                      </a:r>
                      <a:endParaRPr lang="ru-RU" sz="1700" b="0" i="1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002" marR="12002" marT="900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700" b="0" i="1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25</a:t>
                      </a:r>
                      <a:endParaRPr lang="ru-RU" sz="1700" b="0" i="1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2002" marR="12002" marT="900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700" b="0" i="1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36</a:t>
                      </a:r>
                      <a:endParaRPr lang="ru-RU" sz="1700" b="0" i="1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2002" marR="12002" marT="900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423440">
                <a:tc>
                  <a:txBody>
                    <a:bodyPr/>
                    <a:lstStyle/>
                    <a:p>
                      <a:pPr marL="173038" lvl="1" indent="0" algn="l" fontAlgn="b"/>
                      <a:r>
                        <a:rPr lang="ru-RU" sz="1700" i="1" dirty="0" smtClean="0">
                          <a:latin typeface="Times New Roman" pitchFamily="18" charset="0"/>
                          <a:cs typeface="Times New Roman" pitchFamily="18" charset="0"/>
                        </a:rPr>
                        <a:t>возвраты МБТ</a:t>
                      </a:r>
                      <a:endParaRPr lang="ru-RU" sz="1700" b="0" i="1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002" marR="12002" marT="900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700" b="0" i="1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-9</a:t>
                      </a:r>
                      <a:endParaRPr lang="ru-RU" sz="1700" b="0" i="1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2002" marR="12002" marT="900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700" b="0" i="1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-16</a:t>
                      </a:r>
                      <a:endParaRPr lang="ru-RU" sz="1700" b="0" i="1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2002" marR="12002" marT="900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1" name="Диаграмма 10"/>
          <p:cNvGraphicFramePr/>
          <p:nvPr/>
        </p:nvGraphicFramePr>
        <p:xfrm>
          <a:off x="174299" y="3930731"/>
          <a:ext cx="5502108" cy="25494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14" name="Picture 2" descr="D:\Work\Bachti\!!!ВНУТРЕННИЕ\декабрь\презентация\фотозона размер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53403" y="0"/>
            <a:ext cx="1368672" cy="9144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16" name="Диаграмма 15"/>
          <p:cNvGraphicFramePr/>
          <p:nvPr/>
        </p:nvGraphicFramePr>
        <p:xfrm>
          <a:off x="0" y="457200"/>
          <a:ext cx="5943600" cy="354936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18" name="Схема 17"/>
          <p:cNvGraphicFramePr/>
          <p:nvPr/>
        </p:nvGraphicFramePr>
        <p:xfrm>
          <a:off x="5076825" y="1246909"/>
          <a:ext cx="6153150" cy="5790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  <p:sp>
        <p:nvSpPr>
          <p:cNvPr id="20" name="TextBox 19"/>
          <p:cNvSpPr txBox="1"/>
          <p:nvPr/>
        </p:nvSpPr>
        <p:spPr>
          <a:xfrm>
            <a:off x="1031174" y="3714997"/>
            <a:ext cx="130628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14 511</a:t>
            </a:r>
            <a:endParaRPr lang="ru-RU" sz="2000" b="1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3558638" y="3713017"/>
            <a:ext cx="130628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16 442</a:t>
            </a:r>
            <a:endParaRPr lang="ru-RU" sz="2000" b="1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0" y="0"/>
            <a:ext cx="1440160" cy="432048"/>
          </a:xfrm>
          <a:prstGeom prst="roundRect">
            <a:avLst/>
          </a:prstGeom>
          <a:solidFill>
            <a:schemeClr val="accent1">
              <a:lumMod val="60000"/>
              <a:lumOff val="40000"/>
              <a:alpha val="14000"/>
            </a:schemeClr>
          </a:solidFill>
          <a:ln w="9525"/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err="1" smtClean="0">
                <a:solidFill>
                  <a:schemeClr val="tx1"/>
                </a:solidFill>
                <a:latin typeface="Cambria" pitchFamily="18" charset="0"/>
              </a:rPr>
              <a:t>Млн</a:t>
            </a:r>
            <a:r>
              <a:rPr lang="ru-RU" b="1" dirty="0" smtClean="0">
                <a:solidFill>
                  <a:schemeClr val="tx1"/>
                </a:solidFill>
                <a:latin typeface="Cambria" pitchFamily="18" charset="0"/>
              </a:rPr>
              <a:t> </a:t>
            </a:r>
            <a:r>
              <a:rPr lang="ru-RU" b="1" dirty="0">
                <a:solidFill>
                  <a:schemeClr val="tx1"/>
                </a:solidFill>
                <a:latin typeface="Cambria" pitchFamily="18" charset="0"/>
              </a:rPr>
              <a:t>руб.</a:t>
            </a:r>
          </a:p>
        </p:txBody>
      </p:sp>
      <p:pic>
        <p:nvPicPr>
          <p:cNvPr id="17" name="Picture 4" descr="https://www.clipartmax.com/png/full/179-1795546_patient-experience-salary-white-icon-png.pn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1933575" y="1477825"/>
            <a:ext cx="1685925" cy="1670456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cover dir="r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4" descr="https://upload.wikimedia.org/wikipedia/commons/6/6a/Areanvkz.jpg"/>
          <p:cNvPicPr>
            <a:picLocks noChangeAspect="1" noChangeArrowheads="1"/>
          </p:cNvPicPr>
          <p:nvPr/>
        </p:nvPicPr>
        <p:blipFill>
          <a:blip r:embed="rId3" cstate="print">
            <a:lum bright="87000" contrast="-76000"/>
          </a:blip>
          <a:srcRect/>
          <a:stretch>
            <a:fillRect/>
          </a:stretch>
        </p:blipFill>
        <p:spPr bwMode="auto">
          <a:xfrm>
            <a:off x="0" y="0"/>
            <a:ext cx="11522075" cy="6480175"/>
          </a:xfrm>
          <a:prstGeom prst="rect">
            <a:avLst/>
          </a:prstGeom>
          <a:noFill/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034BE65-D03A-4C7F-AA65-DDEDBE111AF8}" type="slidenum">
              <a:rPr lang="ru-RU" smtClean="0"/>
              <a:pPr>
                <a:defRPr/>
              </a:pPr>
              <a:t>15</a:t>
            </a:fld>
            <a:endParaRPr lang="ru-RU" dirty="0"/>
          </a:p>
        </p:txBody>
      </p:sp>
      <p:sp>
        <p:nvSpPr>
          <p:cNvPr id="272386" name="AutoShape 2" descr="https://3mu.ru/wp-content/uploads/2015/01/lesenka-na-prozrachnom-fone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72388" name="AutoShape 4" descr="https://3mu.ru/wp-content/uploads/2015/01/lesenka-na-prozrachnom-fone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72390" name="AutoShape 6" descr="https://3mu.ru/wp-content/uploads/2015/01/lesenka-na-prozrachnom-fone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72392" name="AutoShape 8" descr="https://3mu.ru/wp-content/uploads/2015/01/lesenka-na-prozrachnom-fone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72393" name="Picture 9" descr="C:\Users\les\Desktop\lesenka-na-prozrachnom-fone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350823"/>
            <a:ext cx="11163300" cy="6129352"/>
          </a:xfrm>
          <a:prstGeom prst="rect">
            <a:avLst/>
          </a:prstGeom>
          <a:noFill/>
        </p:spPr>
      </p:pic>
      <p:sp>
        <p:nvSpPr>
          <p:cNvPr id="10" name="Прямоугольник 9"/>
          <p:cNvSpPr/>
          <p:nvPr/>
        </p:nvSpPr>
        <p:spPr>
          <a:xfrm rot="995923">
            <a:off x="1581750" y="4311011"/>
            <a:ext cx="350545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chemeClr val="bg1"/>
                </a:solidFill>
              </a:rPr>
              <a:t>ПЕРВОНАЧАЛЬНО </a:t>
            </a:r>
          </a:p>
          <a:p>
            <a:r>
              <a:rPr lang="ru-RU" b="1" dirty="0" smtClean="0">
                <a:solidFill>
                  <a:schemeClr val="bg1"/>
                </a:solidFill>
              </a:rPr>
              <a:t>УТВЕРЖДЁННЫЙ БЮДЖЕТ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 rot="984440">
            <a:off x="3179523" y="3287049"/>
            <a:ext cx="313731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chemeClr val="bg1"/>
                </a:solidFill>
              </a:rPr>
              <a:t>УТОЧНЁННЫЙ</a:t>
            </a:r>
          </a:p>
          <a:p>
            <a:pPr algn="ctr"/>
            <a:r>
              <a:rPr lang="ru-RU" b="1" dirty="0" smtClean="0">
                <a:solidFill>
                  <a:schemeClr val="bg1"/>
                </a:solidFill>
              </a:rPr>
              <a:t>БЮДЖЕТ </a:t>
            </a:r>
          </a:p>
        </p:txBody>
      </p:sp>
      <p:sp>
        <p:nvSpPr>
          <p:cNvPr id="12" name="Прямоугольник 11"/>
          <p:cNvSpPr/>
          <p:nvPr/>
        </p:nvSpPr>
        <p:spPr>
          <a:xfrm rot="1008329">
            <a:off x="4867810" y="2212837"/>
            <a:ext cx="282920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chemeClr val="bg1"/>
                </a:solidFill>
              </a:rPr>
              <a:t>ФАКТИЧЕСКИ</a:t>
            </a:r>
          </a:p>
          <a:p>
            <a:pPr algn="ctr"/>
            <a:r>
              <a:rPr lang="ru-RU" b="1" dirty="0" smtClean="0">
                <a:solidFill>
                  <a:schemeClr val="bg1"/>
                </a:solidFill>
              </a:rPr>
              <a:t>ИСПОЛНЕНО 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 rot="1012384">
            <a:off x="6465409" y="1201716"/>
            <a:ext cx="276521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chemeClr val="bg1"/>
                </a:solidFill>
              </a:rPr>
              <a:t>ПРОЦЕНТ </a:t>
            </a:r>
          </a:p>
          <a:p>
            <a:pPr algn="ctr"/>
            <a:r>
              <a:rPr lang="ru-RU" b="1" dirty="0" smtClean="0">
                <a:solidFill>
                  <a:schemeClr val="bg1"/>
                </a:solidFill>
              </a:rPr>
              <a:t>ВЫПОЛНЕНИЯ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2" y="159821"/>
            <a:ext cx="575935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Исполнение расходной </a:t>
            </a:r>
          </a:p>
          <a:p>
            <a:pPr algn="ctr"/>
            <a:r>
              <a:rPr lang="ru-RU" sz="20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части бюджета Новокузнецкого городского округа </a:t>
            </a:r>
          </a:p>
          <a:p>
            <a:pPr algn="ctr"/>
            <a:r>
              <a:rPr lang="ru-RU" sz="20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за 2021 год </a:t>
            </a:r>
          </a:p>
        </p:txBody>
      </p:sp>
      <p:sp>
        <p:nvSpPr>
          <p:cNvPr id="18" name="Скругленный прямоугольник 17"/>
          <p:cNvSpPr/>
          <p:nvPr/>
        </p:nvSpPr>
        <p:spPr>
          <a:xfrm rot="997785">
            <a:off x="7738725" y="747051"/>
            <a:ext cx="1755259" cy="454774"/>
          </a:xfrm>
          <a:prstGeom prst="roundRect">
            <a:avLst/>
          </a:prstGeom>
          <a:solidFill>
            <a:schemeClr val="accent2">
              <a:lumMod val="20000"/>
              <a:lumOff val="80000"/>
              <a:alpha val="60000"/>
            </a:schemeClr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tx1"/>
                </a:solidFill>
                <a:latin typeface="Cambria" pitchFamily="18" charset="0"/>
              </a:rPr>
              <a:t>млн руб.</a:t>
            </a:r>
          </a:p>
        </p:txBody>
      </p:sp>
      <p:sp>
        <p:nvSpPr>
          <p:cNvPr id="20" name="Прямоугольник 19"/>
          <p:cNvSpPr/>
          <p:nvPr/>
        </p:nvSpPr>
        <p:spPr>
          <a:xfrm rot="982474">
            <a:off x="1902635" y="4910782"/>
            <a:ext cx="143661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19 049</a:t>
            </a:r>
            <a:endParaRPr lang="ru-RU" sz="28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 rot="1023050">
            <a:off x="3271184" y="3802433"/>
            <a:ext cx="143661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26 634</a:t>
            </a:r>
          </a:p>
        </p:txBody>
      </p:sp>
      <p:sp>
        <p:nvSpPr>
          <p:cNvPr id="22" name="Прямоугольник 21"/>
          <p:cNvSpPr/>
          <p:nvPr/>
        </p:nvSpPr>
        <p:spPr>
          <a:xfrm rot="944102">
            <a:off x="4552868" y="2804195"/>
            <a:ext cx="143661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25 110</a:t>
            </a:r>
          </a:p>
        </p:txBody>
      </p:sp>
      <p:sp>
        <p:nvSpPr>
          <p:cNvPr id="23" name="Прямоугольник 22"/>
          <p:cNvSpPr/>
          <p:nvPr/>
        </p:nvSpPr>
        <p:spPr>
          <a:xfrm rot="1170304">
            <a:off x="5912748" y="1802821"/>
            <a:ext cx="224930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94,3%</a:t>
            </a:r>
            <a:endParaRPr lang="ru-RU" sz="2800" b="1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272400" name="Picture 16" descr="Наши (ваши) преимущества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346209" y="3330214"/>
            <a:ext cx="1944327" cy="1664867"/>
          </a:xfrm>
          <a:prstGeom prst="rect">
            <a:avLst/>
          </a:prstGeom>
          <a:noFill/>
        </p:spPr>
      </p:pic>
      <p:pic>
        <p:nvPicPr>
          <p:cNvPr id="28" name="Picture 16" descr="Наши (ваши) преимущества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324901" y="4651534"/>
            <a:ext cx="1944327" cy="1664867"/>
          </a:xfrm>
          <a:prstGeom prst="rect">
            <a:avLst/>
          </a:prstGeom>
          <a:noFill/>
        </p:spPr>
      </p:pic>
      <p:sp>
        <p:nvSpPr>
          <p:cNvPr id="29" name="Прямоугольник 28"/>
          <p:cNvSpPr/>
          <p:nvPr/>
        </p:nvSpPr>
        <p:spPr>
          <a:xfrm>
            <a:off x="7683691" y="3792402"/>
            <a:ext cx="230647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МЕСТНЫЕ ПОЛНОМОЧИЯ</a:t>
            </a:r>
            <a:endParaRPr lang="ru-RU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8421546" y="3205548"/>
            <a:ext cx="1965603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2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ИСПОЛНЕНО:</a:t>
            </a:r>
            <a:endParaRPr lang="ru-RU" sz="22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9621671" y="3954294"/>
            <a:ext cx="165530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99,8%</a:t>
            </a:r>
            <a:endParaRPr lang="ru-RU" sz="2800" b="1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6927414" y="5279846"/>
            <a:ext cx="273684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СРЕДСТВ ОБЛАСТНОГО И ФЕДЕРАЛЬНОГО БЮДЖЕТА</a:t>
            </a:r>
            <a:endParaRPr lang="ru-RU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34" name="Прямоугольник 33"/>
          <p:cNvSpPr/>
          <p:nvPr/>
        </p:nvSpPr>
        <p:spPr>
          <a:xfrm>
            <a:off x="9567237" y="5517825"/>
            <a:ext cx="165530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90,3%</a:t>
            </a:r>
            <a:endParaRPr lang="ru-RU" sz="2800" b="1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37" name="Стрелка вниз 36"/>
          <p:cNvSpPr/>
          <p:nvPr/>
        </p:nvSpPr>
        <p:spPr>
          <a:xfrm rot="20610438">
            <a:off x="8775510" y="2456597"/>
            <a:ext cx="477672" cy="736979"/>
          </a:xfrm>
          <a:prstGeom prst="downArrow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7" name="Picture 2" descr="D:\Work\Bachti\!!!ВНУТРЕННИЕ\декабрь\презентация\фотозона размер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53403" y="0"/>
            <a:ext cx="1368672" cy="9144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cover dir="r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4" descr="https://upload.wikimedia.org/wikipedia/commons/6/6a/Areanvkz.jpg"/>
          <p:cNvPicPr>
            <a:picLocks noChangeAspect="1" noChangeArrowheads="1"/>
          </p:cNvPicPr>
          <p:nvPr/>
        </p:nvPicPr>
        <p:blipFill>
          <a:blip r:embed="rId3" cstate="print">
            <a:lum bright="87000" contrast="-76000"/>
          </a:blip>
          <a:srcRect/>
          <a:stretch>
            <a:fillRect/>
          </a:stretch>
        </p:blipFill>
        <p:spPr bwMode="auto">
          <a:xfrm>
            <a:off x="0" y="552450"/>
            <a:ext cx="11522075" cy="5927725"/>
          </a:xfrm>
          <a:prstGeom prst="rect">
            <a:avLst/>
          </a:prstGeom>
          <a:noFill/>
        </p:spPr>
      </p:pic>
      <p:graphicFrame>
        <p:nvGraphicFramePr>
          <p:cNvPr id="4" name="Диаграмма 3"/>
          <p:cNvGraphicFramePr/>
          <p:nvPr/>
        </p:nvGraphicFramePr>
        <p:xfrm>
          <a:off x="142874" y="954416"/>
          <a:ext cx="8753476" cy="25747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230227" y="3905116"/>
          <a:ext cx="11040556" cy="2136002"/>
        </p:xfrm>
        <a:graphic>
          <a:graphicData uri="http://schemas.openxmlformats.org/drawingml/2006/table">
            <a:tbl>
              <a:tblPr firstRow="1" bandRow="1">
                <a:tableStyleId>{9D7B26C5-4107-4FEC-AEDC-1716B250A1EF}</a:tableStyleId>
              </a:tblPr>
              <a:tblGrid>
                <a:gridCol w="2940708"/>
                <a:gridCol w="2620662"/>
                <a:gridCol w="2074154"/>
                <a:gridCol w="1931436"/>
                <a:gridCol w="1473596"/>
              </a:tblGrid>
              <a:tr h="693818">
                <a:tc>
                  <a:txBody>
                    <a:bodyPr/>
                    <a:lstStyle/>
                    <a:p>
                      <a:pPr algn="ctr"/>
                      <a:r>
                        <a:rPr lang="ru-RU" sz="2000" b="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Расходы</a:t>
                      </a:r>
                      <a:endParaRPr lang="ru-RU" sz="2000" b="0" dirty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115221" marR="115221" marT="43201" marB="43201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Первоначальный план</a:t>
                      </a:r>
                      <a:endParaRPr lang="ru-RU" sz="2000" b="0" dirty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115221" marR="115221" marT="43201" marB="43201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Изменения плана (+,-)</a:t>
                      </a:r>
                      <a:endParaRPr lang="ru-RU" sz="2000" b="0" dirty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115221" marR="115221" marT="43201" marB="43201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Уточненный план</a:t>
                      </a:r>
                      <a:endParaRPr lang="ru-RU" sz="2000" b="0" dirty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115221" marR="115221" marT="43201" marB="43201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Факт</a:t>
                      </a:r>
                      <a:endParaRPr lang="ru-RU" sz="2000" b="0" dirty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115221" marR="115221" marT="43201" marB="43201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  <a:tr h="360000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Всего, в т.ч.</a:t>
                      </a:r>
                      <a:endParaRPr lang="ru-RU" sz="1600" b="1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115221" marR="115221" marT="43201" marB="43201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b="0" kern="12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19 050</a:t>
                      </a:r>
                      <a:endParaRPr lang="ru-RU" sz="1600" b="0" kern="1200" dirty="0" smtClean="0">
                        <a:solidFill>
                          <a:schemeClr val="dk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b="0" kern="1200" dirty="0" smtClean="0">
                          <a:solidFill>
                            <a:schemeClr val="dk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7 585</a:t>
                      </a: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b="0" kern="1200" dirty="0" smtClean="0">
                          <a:solidFill>
                            <a:schemeClr val="dk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26 634</a:t>
                      </a: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b="0" kern="1200" dirty="0" smtClean="0">
                          <a:solidFill>
                            <a:schemeClr val="dk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25 110</a:t>
                      </a: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60000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Социальная сфера</a:t>
                      </a:r>
                      <a:endParaRPr lang="ru-RU" sz="1600" b="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115221" marR="115221" marT="43201" marB="43201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ru-RU" sz="1600" b="0" kern="12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10 301</a:t>
                      </a:r>
                      <a:endParaRPr lang="ru-RU" sz="1600" b="0" kern="1200" dirty="0" smtClean="0">
                        <a:solidFill>
                          <a:schemeClr val="dk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ru-RU" sz="1600" b="0" kern="1200" dirty="0" smtClean="0">
                          <a:solidFill>
                            <a:schemeClr val="dk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2 725</a:t>
                      </a: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ru-RU" sz="1600" b="0" kern="1200" dirty="0" smtClean="0">
                          <a:solidFill>
                            <a:schemeClr val="dk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13026</a:t>
                      </a: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ru-RU" sz="1600" b="0" kern="12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12 816</a:t>
                      </a: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360000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Отрасли экономики</a:t>
                      </a:r>
                      <a:endParaRPr lang="ru-RU" sz="1600" b="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115221" marR="115221" marT="43201" marB="43201" anchor="ctr">
                    <a:solidFill>
                      <a:schemeClr val="accent4">
                        <a:alpha val="5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ru-RU" sz="1600" b="0" kern="12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7 840</a:t>
                      </a:r>
                      <a:endParaRPr lang="ru-RU" sz="1600" b="0" kern="1200" dirty="0" smtClean="0">
                        <a:solidFill>
                          <a:schemeClr val="dk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anchor="ctr">
                    <a:solidFill>
                      <a:schemeClr val="accent4">
                        <a:alpha val="5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ru-RU" sz="1600" b="0" kern="1200" dirty="0" smtClean="0">
                          <a:solidFill>
                            <a:schemeClr val="dk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4741</a:t>
                      </a:r>
                    </a:p>
                  </a:txBody>
                  <a:tcPr anchor="ctr">
                    <a:solidFill>
                      <a:schemeClr val="accent4">
                        <a:alpha val="5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0" kern="1200" dirty="0" smtClean="0">
                          <a:solidFill>
                            <a:schemeClr val="dk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12</a:t>
                      </a:r>
                      <a:r>
                        <a:rPr lang="ru-RU" sz="1600" b="0" kern="1200" baseline="0" dirty="0" smtClean="0">
                          <a:solidFill>
                            <a:schemeClr val="dk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581</a:t>
                      </a:r>
                      <a:endParaRPr lang="ru-RU" sz="1600" b="0" kern="1200" dirty="0" smtClean="0">
                        <a:solidFill>
                          <a:schemeClr val="dk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anchor="ctr">
                    <a:solidFill>
                      <a:schemeClr val="accent4">
                        <a:alpha val="5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ru-RU" sz="1600" b="0" kern="12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11 278</a:t>
                      </a:r>
                      <a:endParaRPr lang="ru-RU" sz="1600" b="0" kern="1200" dirty="0" smtClean="0">
                        <a:solidFill>
                          <a:schemeClr val="dk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anchor="ctr">
                    <a:solidFill>
                      <a:schemeClr val="accent4">
                        <a:alpha val="54000"/>
                      </a:schemeClr>
                    </a:solidFill>
                  </a:tcPr>
                </a:tc>
              </a:tr>
              <a:tr h="360000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Прочие расходы</a:t>
                      </a:r>
                      <a:endParaRPr lang="ru-RU" sz="1600" b="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115221" marR="115221" marT="43201" marB="43201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600" b="0" kern="12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908</a:t>
                      </a:r>
                      <a:endParaRPr lang="ru-RU" sz="1600" b="0" kern="1200" dirty="0">
                        <a:solidFill>
                          <a:schemeClr val="dk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600" b="0" kern="1200" dirty="0" smtClean="0">
                          <a:solidFill>
                            <a:schemeClr val="dk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119</a:t>
                      </a:r>
                      <a:endParaRPr lang="ru-RU" sz="1600" b="0" kern="1200" dirty="0">
                        <a:solidFill>
                          <a:schemeClr val="dk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600" b="0" kern="1200" dirty="0" smtClean="0">
                          <a:solidFill>
                            <a:schemeClr val="dk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1 027</a:t>
                      </a:r>
                      <a:endParaRPr lang="ru-RU" sz="1600" b="0" kern="1200" dirty="0">
                        <a:solidFill>
                          <a:schemeClr val="dk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600" b="0" kern="1200" dirty="0" smtClean="0">
                          <a:solidFill>
                            <a:schemeClr val="dk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1 16</a:t>
                      </a:r>
                      <a:endParaRPr lang="ru-RU" sz="1600" b="0" kern="1200" dirty="0">
                        <a:solidFill>
                          <a:schemeClr val="dk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8" name="Заголовок 9"/>
          <p:cNvSpPr txBox="1">
            <a:spLocks/>
          </p:cNvSpPr>
          <p:nvPr/>
        </p:nvSpPr>
        <p:spPr>
          <a:xfrm>
            <a:off x="0" y="0"/>
            <a:ext cx="11313994" cy="646981"/>
          </a:xfrm>
          <a:prstGeom prst="rect">
            <a:avLst/>
          </a:prstGeom>
        </p:spPr>
        <p:txBody>
          <a:bodyPr rtlCol="0">
            <a:no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0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Исполнение и структура бюджета </a:t>
            </a:r>
          </a:p>
          <a:p>
            <a:pPr marL="0" marR="0" lvl="0" indent="0" algn="ctr" defTabSz="6858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0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за 2021 год по расходам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8431566" y="2406698"/>
            <a:ext cx="282202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 algn="ctr">
              <a:defRPr/>
            </a:pPr>
            <a:r>
              <a:rPr lang="ru-RU" sz="2400" b="1" dirty="0" smtClean="0">
                <a:latin typeface="+mn-lt"/>
                <a:cs typeface="+mn-cs"/>
              </a:rPr>
              <a:t>Расходы исполнены на  94,3%</a:t>
            </a:r>
          </a:p>
        </p:txBody>
      </p:sp>
      <p:pic>
        <p:nvPicPr>
          <p:cNvPr id="11" name="Picture 2" descr="D:\Work\Bachti\!!!ВНУТРЕННИЕ\декабрь\презентация\фотозона размер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0353675" y="0"/>
            <a:ext cx="1168399" cy="80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Скругленный прямоугольник 12"/>
          <p:cNvSpPr/>
          <p:nvPr/>
        </p:nvSpPr>
        <p:spPr>
          <a:xfrm>
            <a:off x="0" y="0"/>
            <a:ext cx="1440160" cy="432048"/>
          </a:xfrm>
          <a:prstGeom prst="roundRect">
            <a:avLst/>
          </a:prstGeom>
          <a:solidFill>
            <a:schemeClr val="accent1">
              <a:lumMod val="60000"/>
              <a:lumOff val="40000"/>
              <a:alpha val="14000"/>
            </a:schemeClr>
          </a:solidFill>
          <a:ln w="9525"/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err="1" smtClean="0">
                <a:solidFill>
                  <a:schemeClr val="tx1"/>
                </a:solidFill>
                <a:latin typeface="Cambria" pitchFamily="18" charset="0"/>
              </a:rPr>
              <a:t>Млн</a:t>
            </a:r>
            <a:r>
              <a:rPr lang="ru-RU" b="1" dirty="0" smtClean="0">
                <a:solidFill>
                  <a:schemeClr val="tx1"/>
                </a:solidFill>
                <a:latin typeface="Cambria" pitchFamily="18" charset="0"/>
              </a:rPr>
              <a:t> </a:t>
            </a:r>
            <a:r>
              <a:rPr lang="ru-RU" b="1" dirty="0">
                <a:solidFill>
                  <a:schemeClr val="tx1"/>
                </a:solidFill>
                <a:latin typeface="Cambria" pitchFamily="18" charset="0"/>
              </a:rPr>
              <a:t>руб.</a:t>
            </a:r>
          </a:p>
        </p:txBody>
      </p:sp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572500" y="1024659"/>
            <a:ext cx="2362200" cy="1362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TextBox 1"/>
          <p:cNvSpPr txBox="1"/>
          <p:nvPr/>
        </p:nvSpPr>
        <p:spPr>
          <a:xfrm>
            <a:off x="798512" y="1438275"/>
            <a:ext cx="2343150" cy="476249"/>
          </a:xfrm>
          <a:prstGeom prst="rect">
            <a:avLst/>
          </a:prstGeom>
        </p:spPr>
        <p:txBody>
          <a:bodyPr wrap="non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400" i="1" dirty="0" smtClean="0"/>
              <a:t>Расходы из местного </a:t>
            </a:r>
          </a:p>
          <a:p>
            <a:pPr algn="ctr"/>
            <a:r>
              <a:rPr lang="ru-RU" sz="1400" i="1" dirty="0" smtClean="0"/>
              <a:t>бюджета</a:t>
            </a:r>
            <a:endParaRPr lang="ru-RU" sz="1400" i="1" dirty="0"/>
          </a:p>
        </p:txBody>
      </p:sp>
      <p:sp>
        <p:nvSpPr>
          <p:cNvPr id="16" name="TextBox 1"/>
          <p:cNvSpPr txBox="1"/>
          <p:nvPr/>
        </p:nvSpPr>
        <p:spPr>
          <a:xfrm>
            <a:off x="4103686" y="1430336"/>
            <a:ext cx="2430463" cy="493713"/>
          </a:xfrm>
          <a:prstGeom prst="rect">
            <a:avLst/>
          </a:prstGeom>
        </p:spPr>
        <p:txBody>
          <a:bodyPr wrap="non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ru-RU" sz="1400" i="1" dirty="0" smtClean="0"/>
              <a:t>Расходы за счет субсидий, </a:t>
            </a:r>
          </a:p>
          <a:p>
            <a:r>
              <a:rPr lang="ru-RU" sz="1400" i="1" dirty="0" smtClean="0"/>
              <a:t>субвенций и иных МБТ</a:t>
            </a:r>
            <a:endParaRPr lang="ru-RU" sz="1400" i="1" dirty="0"/>
          </a:p>
        </p:txBody>
      </p:sp>
      <p:sp>
        <p:nvSpPr>
          <p:cNvPr id="19" name="TextBox 1"/>
          <p:cNvSpPr txBox="1"/>
          <p:nvPr/>
        </p:nvSpPr>
        <p:spPr>
          <a:xfrm>
            <a:off x="798512" y="2667000"/>
            <a:ext cx="2343150" cy="476249"/>
          </a:xfrm>
          <a:prstGeom prst="rect">
            <a:avLst/>
          </a:prstGeom>
        </p:spPr>
        <p:txBody>
          <a:bodyPr wrap="non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400" i="1" dirty="0" smtClean="0"/>
              <a:t>Расходы из местного </a:t>
            </a:r>
          </a:p>
          <a:p>
            <a:pPr algn="ctr"/>
            <a:r>
              <a:rPr lang="ru-RU" sz="1400" i="1" dirty="0" smtClean="0"/>
              <a:t>бюджета</a:t>
            </a:r>
            <a:endParaRPr lang="ru-RU" sz="1400" i="1" dirty="0"/>
          </a:p>
        </p:txBody>
      </p:sp>
      <p:sp>
        <p:nvSpPr>
          <p:cNvPr id="20" name="TextBox 1"/>
          <p:cNvSpPr txBox="1"/>
          <p:nvPr/>
        </p:nvSpPr>
        <p:spPr>
          <a:xfrm>
            <a:off x="3751261" y="2649536"/>
            <a:ext cx="2430463" cy="493713"/>
          </a:xfrm>
          <a:prstGeom prst="rect">
            <a:avLst/>
          </a:prstGeom>
        </p:spPr>
        <p:txBody>
          <a:bodyPr wrap="non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ru-RU" sz="1400" i="1" dirty="0" smtClean="0"/>
              <a:t>Расходы за счет субсидий, </a:t>
            </a:r>
          </a:p>
          <a:p>
            <a:r>
              <a:rPr lang="ru-RU" sz="1400" i="1" dirty="0" smtClean="0"/>
              <a:t>субвенций и иных МБТ</a:t>
            </a:r>
            <a:endParaRPr lang="ru-RU" sz="1400" i="1" dirty="0"/>
          </a:p>
        </p:txBody>
      </p:sp>
      <p:sp>
        <p:nvSpPr>
          <p:cNvPr id="21" name="TextBox 20"/>
          <p:cNvSpPr txBox="1"/>
          <p:nvPr/>
        </p:nvSpPr>
        <p:spPr>
          <a:xfrm>
            <a:off x="6429375" y="2752725"/>
            <a:ext cx="8899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20 946</a:t>
            </a:r>
            <a:endParaRPr lang="ru-RU" dirty="0"/>
          </a:p>
        </p:txBody>
      </p:sp>
      <p:sp>
        <p:nvSpPr>
          <p:cNvPr id="22" name="TextBox 21"/>
          <p:cNvSpPr txBox="1"/>
          <p:nvPr/>
        </p:nvSpPr>
        <p:spPr>
          <a:xfrm>
            <a:off x="7553325" y="1495425"/>
            <a:ext cx="8728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25 110</a:t>
            </a:r>
            <a:endParaRPr lang="ru-RU" dirty="0"/>
          </a:p>
        </p:txBody>
      </p:sp>
    </p:spTree>
  </p:cSld>
  <p:clrMapOvr>
    <a:masterClrMapping/>
  </p:clrMapOvr>
  <p:transition spd="slow">
    <p:cover dir="r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>
            <a:off x="2250068" y="4781550"/>
            <a:ext cx="769357" cy="581919"/>
          </a:xfrm>
          <a:prstGeom prst="ellipse">
            <a:avLst/>
          </a:prstGeom>
          <a:blipFill>
            <a:blip r:embed="rId3" cstate="print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8241951" y="4161682"/>
            <a:ext cx="1364878" cy="1010742"/>
          </a:xfrm>
          <a:prstGeom prst="ellipse">
            <a:avLst/>
          </a:prstGeom>
          <a:blipFill>
            <a:blip r:embed="rId4" cstate="print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3648075" y="4843030"/>
            <a:ext cx="966139" cy="686024"/>
          </a:xfrm>
          <a:prstGeom prst="ellipse">
            <a:avLst/>
          </a:prstGeom>
          <a:blipFill>
            <a:blip r:embed="rId5" cstate="print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/>
          <p:cNvSpPr/>
          <p:nvPr/>
        </p:nvSpPr>
        <p:spPr>
          <a:xfrm>
            <a:off x="8413292" y="1752504"/>
            <a:ext cx="1619613" cy="1157465"/>
          </a:xfrm>
          <a:prstGeom prst="ellipse">
            <a:avLst/>
          </a:prstGeom>
          <a:blipFill>
            <a:blip r:embed="rId6" cstate="print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Овал 12"/>
          <p:cNvSpPr/>
          <p:nvPr/>
        </p:nvSpPr>
        <p:spPr>
          <a:xfrm>
            <a:off x="1116500" y="4108189"/>
            <a:ext cx="785730" cy="553641"/>
          </a:xfrm>
          <a:prstGeom prst="ellipse">
            <a:avLst/>
          </a:prstGeom>
          <a:blipFill>
            <a:blip r:embed="rId7" cstate="print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Овал 13"/>
          <p:cNvSpPr/>
          <p:nvPr/>
        </p:nvSpPr>
        <p:spPr>
          <a:xfrm>
            <a:off x="8620125" y="3056774"/>
            <a:ext cx="1466850" cy="1019926"/>
          </a:xfrm>
          <a:prstGeom prst="ellipse">
            <a:avLst/>
          </a:prstGeom>
          <a:blipFill>
            <a:blip r:embed="rId8" cstate="print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Овал 14"/>
          <p:cNvSpPr/>
          <p:nvPr/>
        </p:nvSpPr>
        <p:spPr>
          <a:xfrm>
            <a:off x="5248275" y="4829176"/>
            <a:ext cx="1194357" cy="844038"/>
          </a:xfrm>
          <a:prstGeom prst="ellipse">
            <a:avLst/>
          </a:prstGeom>
          <a:blipFill>
            <a:blip r:embed="rId9" cstate="print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Овал 15"/>
          <p:cNvSpPr/>
          <p:nvPr/>
        </p:nvSpPr>
        <p:spPr>
          <a:xfrm>
            <a:off x="6828725" y="4715130"/>
            <a:ext cx="1339507" cy="927563"/>
          </a:xfrm>
          <a:prstGeom prst="ellipse">
            <a:avLst/>
          </a:prstGeom>
          <a:blipFill>
            <a:blip r:embed="rId10" cstate="print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Овал 17"/>
          <p:cNvSpPr/>
          <p:nvPr/>
        </p:nvSpPr>
        <p:spPr>
          <a:xfrm>
            <a:off x="4210050" y="1066800"/>
            <a:ext cx="1900989" cy="1514475"/>
          </a:xfrm>
          <a:prstGeom prst="ellipse">
            <a:avLst/>
          </a:prstGeom>
          <a:blipFill>
            <a:blip r:embed="rId11" cstate="print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Овал 19"/>
          <p:cNvSpPr/>
          <p:nvPr/>
        </p:nvSpPr>
        <p:spPr>
          <a:xfrm>
            <a:off x="6448425" y="1209213"/>
            <a:ext cx="1832844" cy="1353011"/>
          </a:xfrm>
          <a:prstGeom prst="ellipse">
            <a:avLst/>
          </a:prstGeom>
          <a:blipFill>
            <a:blip r:embed="rId12" cstate="print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Овал 20"/>
          <p:cNvSpPr/>
          <p:nvPr/>
        </p:nvSpPr>
        <p:spPr>
          <a:xfrm>
            <a:off x="135463" y="926697"/>
            <a:ext cx="3720138" cy="2721636"/>
          </a:xfrm>
          <a:prstGeom prst="ellipse">
            <a:avLst/>
          </a:prstGeom>
          <a:blipFill>
            <a:blip r:embed="rId13" cstate="print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>
          <a:xfrm>
            <a:off x="782618" y="123826"/>
            <a:ext cx="9937790" cy="685800"/>
          </a:xfrm>
        </p:spPr>
        <p:txBody>
          <a:bodyPr>
            <a:normAutofit fontScale="90000"/>
          </a:bodyPr>
          <a:lstStyle/>
          <a:p>
            <a:r>
              <a:rPr lang="ru-RU" sz="22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Исполнение бюджета по расходам в разрезе</a:t>
            </a:r>
            <a:br>
              <a:rPr lang="ru-RU" sz="22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</a:br>
            <a:r>
              <a:rPr lang="ru-RU" sz="22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функциональной структуры в 2021 году</a:t>
            </a:r>
            <a:r>
              <a:rPr lang="ru-RU" sz="1800" b="1" dirty="0" smtClean="0">
                <a:latin typeface="Cambria" panose="02040503050406030204" pitchFamily="18" charset="0"/>
              </a:rPr>
              <a:t/>
            </a:r>
            <a:br>
              <a:rPr lang="ru-RU" sz="1800" b="1" dirty="0" smtClean="0">
                <a:latin typeface="Cambria" panose="02040503050406030204" pitchFamily="18" charset="0"/>
              </a:rPr>
            </a:br>
            <a:endParaRPr lang="ru-RU" sz="2000" b="1" dirty="0" smtClean="0">
              <a:latin typeface="Cambria" panose="02040503050406030204" pitchFamily="18" charset="0"/>
              <a:ea typeface="+mn-ea"/>
              <a:cs typeface="+mn-cs"/>
            </a:endParaRPr>
          </a:p>
        </p:txBody>
      </p:sp>
      <p:sp>
        <p:nvSpPr>
          <p:cNvPr id="33" name="Номер слайда 3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51ED6C7-D47E-492D-B23D-9AAAAF0671B8}" type="slidenum">
              <a:rPr lang="ru-RU" smtClean="0"/>
              <a:pPr>
                <a:defRPr/>
              </a:pPr>
              <a:t>17</a:t>
            </a:fld>
            <a:endParaRPr lang="ru-RU" dirty="0"/>
          </a:p>
        </p:txBody>
      </p:sp>
      <p:sp>
        <p:nvSpPr>
          <p:cNvPr id="24" name="TextBox 23"/>
          <p:cNvSpPr txBox="1"/>
          <p:nvPr/>
        </p:nvSpPr>
        <p:spPr>
          <a:xfrm>
            <a:off x="2705115" y="659997"/>
            <a:ext cx="181470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i="1" dirty="0" smtClean="0"/>
              <a:t>Образование</a:t>
            </a:r>
          </a:p>
          <a:p>
            <a:pPr algn="ctr"/>
            <a:r>
              <a:rPr lang="ru-RU" sz="1600" b="1" dirty="0" smtClean="0">
                <a:solidFill>
                  <a:srgbClr val="FF0000"/>
                </a:solidFill>
              </a:rPr>
              <a:t>9 992</a:t>
            </a:r>
          </a:p>
          <a:p>
            <a:pPr algn="ctr"/>
            <a:r>
              <a:rPr lang="ru-RU" sz="1400" dirty="0" smtClean="0"/>
              <a:t>40%</a:t>
            </a:r>
            <a:endParaRPr lang="ru-RU" sz="1400" dirty="0"/>
          </a:p>
        </p:txBody>
      </p:sp>
      <p:sp>
        <p:nvSpPr>
          <p:cNvPr id="25" name="TextBox 24"/>
          <p:cNvSpPr txBox="1"/>
          <p:nvPr/>
        </p:nvSpPr>
        <p:spPr>
          <a:xfrm>
            <a:off x="9470985" y="1513585"/>
            <a:ext cx="1814702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i="1" dirty="0" smtClean="0"/>
              <a:t>Социальная политика</a:t>
            </a:r>
          </a:p>
          <a:p>
            <a:pPr algn="ctr"/>
            <a:r>
              <a:rPr lang="ru-RU" sz="1600" b="1" dirty="0" smtClean="0">
                <a:solidFill>
                  <a:srgbClr val="FF0000"/>
                </a:solidFill>
              </a:rPr>
              <a:t>1 662</a:t>
            </a:r>
          </a:p>
          <a:p>
            <a:pPr algn="ctr"/>
            <a:r>
              <a:rPr lang="ru-RU" sz="1400" dirty="0" smtClean="0"/>
              <a:t>7%</a:t>
            </a:r>
            <a:endParaRPr lang="ru-RU" sz="1400" dirty="0"/>
          </a:p>
        </p:txBody>
      </p:sp>
      <p:sp>
        <p:nvSpPr>
          <p:cNvPr id="26" name="TextBox 25"/>
          <p:cNvSpPr txBox="1"/>
          <p:nvPr/>
        </p:nvSpPr>
        <p:spPr>
          <a:xfrm>
            <a:off x="5255934" y="690131"/>
            <a:ext cx="154249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i="1" dirty="0" smtClean="0"/>
              <a:t>ЖКХ</a:t>
            </a:r>
          </a:p>
          <a:p>
            <a:pPr algn="ctr"/>
            <a:r>
              <a:rPr lang="ru-RU" sz="1600" b="1" dirty="0" smtClean="0">
                <a:solidFill>
                  <a:srgbClr val="FF0000"/>
                </a:solidFill>
              </a:rPr>
              <a:t>5 736</a:t>
            </a:r>
          </a:p>
          <a:p>
            <a:pPr algn="ctr"/>
            <a:r>
              <a:rPr lang="ru-RU" sz="1400" dirty="0" smtClean="0"/>
              <a:t>23%</a:t>
            </a:r>
            <a:endParaRPr lang="ru-RU" sz="1400" dirty="0"/>
          </a:p>
        </p:txBody>
      </p:sp>
      <p:sp>
        <p:nvSpPr>
          <p:cNvPr id="27" name="TextBox 26"/>
          <p:cNvSpPr txBox="1"/>
          <p:nvPr/>
        </p:nvSpPr>
        <p:spPr>
          <a:xfrm>
            <a:off x="7167472" y="569409"/>
            <a:ext cx="163323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i="1" dirty="0" err="1" smtClean="0"/>
              <a:t>Нац</a:t>
            </a:r>
            <a:r>
              <a:rPr lang="ru-RU" sz="1400" i="1" dirty="0" smtClean="0"/>
              <a:t>. экономика</a:t>
            </a:r>
          </a:p>
          <a:p>
            <a:pPr algn="ctr"/>
            <a:r>
              <a:rPr lang="ru-RU" sz="1600" b="1" dirty="0" smtClean="0">
                <a:solidFill>
                  <a:srgbClr val="FF0000"/>
                </a:solidFill>
              </a:rPr>
              <a:t>5 542</a:t>
            </a:r>
          </a:p>
          <a:p>
            <a:pPr algn="ctr"/>
            <a:r>
              <a:rPr lang="ru-RU" sz="1400" dirty="0" smtClean="0"/>
              <a:t>22%</a:t>
            </a:r>
            <a:endParaRPr lang="ru-RU" sz="1400" dirty="0"/>
          </a:p>
        </p:txBody>
      </p:sp>
      <p:sp>
        <p:nvSpPr>
          <p:cNvPr id="28" name="TextBox 27"/>
          <p:cNvSpPr txBox="1"/>
          <p:nvPr/>
        </p:nvSpPr>
        <p:spPr>
          <a:xfrm>
            <a:off x="7539620" y="5451765"/>
            <a:ext cx="190543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i="1" dirty="0" smtClean="0"/>
              <a:t>Культура</a:t>
            </a:r>
          </a:p>
          <a:p>
            <a:pPr algn="ctr"/>
            <a:r>
              <a:rPr lang="ru-RU" sz="1600" b="1" dirty="0" smtClean="0">
                <a:solidFill>
                  <a:srgbClr val="FF0000"/>
                </a:solidFill>
              </a:rPr>
              <a:t>556</a:t>
            </a:r>
          </a:p>
          <a:p>
            <a:pPr algn="ctr"/>
            <a:r>
              <a:rPr lang="ru-RU" sz="1400" dirty="0" smtClean="0"/>
              <a:t>2%</a:t>
            </a:r>
            <a:endParaRPr lang="ru-RU" sz="1400" dirty="0"/>
          </a:p>
        </p:txBody>
      </p:sp>
      <p:sp>
        <p:nvSpPr>
          <p:cNvPr id="29" name="TextBox 28"/>
          <p:cNvSpPr txBox="1"/>
          <p:nvPr/>
        </p:nvSpPr>
        <p:spPr>
          <a:xfrm>
            <a:off x="2882375" y="5483953"/>
            <a:ext cx="2359112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i="1" dirty="0" smtClean="0"/>
              <a:t>Обслуживание</a:t>
            </a:r>
          </a:p>
          <a:p>
            <a:pPr algn="ctr"/>
            <a:r>
              <a:rPr lang="ru-RU" sz="1400" i="1" dirty="0" smtClean="0"/>
              <a:t>долга</a:t>
            </a:r>
          </a:p>
          <a:p>
            <a:pPr algn="ctr"/>
            <a:r>
              <a:rPr lang="ru-RU" sz="1600" b="1" dirty="0" smtClean="0">
                <a:solidFill>
                  <a:srgbClr val="FF0000"/>
                </a:solidFill>
              </a:rPr>
              <a:t>175 </a:t>
            </a:r>
          </a:p>
          <a:p>
            <a:pPr algn="ctr"/>
            <a:r>
              <a:rPr lang="ru-RU" sz="1400" i="1" dirty="0" smtClean="0"/>
              <a:t>1%</a:t>
            </a:r>
            <a:endParaRPr lang="ru-RU" sz="1400" i="1" dirty="0"/>
          </a:p>
        </p:txBody>
      </p:sp>
      <p:sp>
        <p:nvSpPr>
          <p:cNvPr id="30" name="TextBox 29"/>
          <p:cNvSpPr txBox="1"/>
          <p:nvPr/>
        </p:nvSpPr>
        <p:spPr>
          <a:xfrm>
            <a:off x="9525903" y="2985199"/>
            <a:ext cx="1996172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i="1" dirty="0" err="1" smtClean="0"/>
              <a:t>Общегосуд</a:t>
            </a:r>
            <a:r>
              <a:rPr lang="ru-RU" sz="1400" i="1" dirty="0" smtClean="0"/>
              <a:t>.</a:t>
            </a:r>
          </a:p>
          <a:p>
            <a:pPr algn="ctr"/>
            <a:r>
              <a:rPr lang="ru-RU" sz="1400" i="1" dirty="0" smtClean="0"/>
              <a:t>вопросы</a:t>
            </a:r>
          </a:p>
          <a:p>
            <a:pPr algn="ctr"/>
            <a:r>
              <a:rPr lang="ru-RU" sz="1600" b="1" dirty="0" smtClean="0">
                <a:solidFill>
                  <a:srgbClr val="FF0000"/>
                </a:solidFill>
              </a:rPr>
              <a:t>608</a:t>
            </a:r>
          </a:p>
          <a:p>
            <a:pPr algn="ctr"/>
            <a:r>
              <a:rPr lang="ru-RU" sz="1400" dirty="0" smtClean="0"/>
              <a:t>2%</a:t>
            </a:r>
            <a:endParaRPr lang="ru-RU" sz="1400" dirty="0"/>
          </a:p>
        </p:txBody>
      </p:sp>
      <p:sp>
        <p:nvSpPr>
          <p:cNvPr id="31" name="TextBox 30"/>
          <p:cNvSpPr txBox="1"/>
          <p:nvPr/>
        </p:nvSpPr>
        <p:spPr>
          <a:xfrm>
            <a:off x="163047" y="4629224"/>
            <a:ext cx="221745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i="1" dirty="0" smtClean="0"/>
              <a:t>Охрана окружающей   среды     </a:t>
            </a:r>
            <a:r>
              <a:rPr lang="ru-RU" sz="1600" b="1" dirty="0" smtClean="0">
                <a:solidFill>
                  <a:srgbClr val="FF0000"/>
                </a:solidFill>
              </a:rPr>
              <a:t>5</a:t>
            </a:r>
            <a:r>
              <a:rPr lang="ru-RU" sz="1400" i="1" dirty="0" smtClean="0"/>
              <a:t> </a:t>
            </a:r>
            <a:endParaRPr lang="ru-RU" sz="1400" dirty="0"/>
          </a:p>
        </p:txBody>
      </p:sp>
      <p:sp>
        <p:nvSpPr>
          <p:cNvPr id="32" name="TextBox 31"/>
          <p:cNvSpPr txBox="1"/>
          <p:nvPr/>
        </p:nvSpPr>
        <p:spPr>
          <a:xfrm>
            <a:off x="1476234" y="5380586"/>
            <a:ext cx="117955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i="1" dirty="0" smtClean="0"/>
              <a:t>СМИ</a:t>
            </a:r>
          </a:p>
          <a:p>
            <a:pPr algn="ctr"/>
            <a:r>
              <a:rPr lang="ru-RU" sz="1600" b="1" dirty="0" smtClean="0">
                <a:solidFill>
                  <a:srgbClr val="FF0000"/>
                </a:solidFill>
              </a:rPr>
              <a:t>5</a:t>
            </a:r>
            <a:r>
              <a:rPr lang="ru-RU" sz="1400" i="1" dirty="0" smtClean="0"/>
              <a:t> </a:t>
            </a:r>
            <a:endParaRPr lang="ru-RU" sz="1400" dirty="0"/>
          </a:p>
        </p:txBody>
      </p:sp>
      <p:sp>
        <p:nvSpPr>
          <p:cNvPr id="34" name="TextBox 33"/>
          <p:cNvSpPr txBox="1"/>
          <p:nvPr/>
        </p:nvSpPr>
        <p:spPr>
          <a:xfrm>
            <a:off x="9438591" y="4340137"/>
            <a:ext cx="175010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i="1" dirty="0" smtClean="0"/>
              <a:t>Физкультура</a:t>
            </a:r>
          </a:p>
          <a:p>
            <a:pPr algn="ctr"/>
            <a:r>
              <a:rPr lang="ru-RU" sz="1400" i="1" dirty="0" smtClean="0"/>
              <a:t> и спорт    </a:t>
            </a:r>
            <a:r>
              <a:rPr lang="ru-RU" sz="1600" b="1" dirty="0" smtClean="0">
                <a:solidFill>
                  <a:srgbClr val="FF0000"/>
                </a:solidFill>
              </a:rPr>
              <a:t>606 </a:t>
            </a:r>
            <a:r>
              <a:rPr lang="ru-RU" sz="1400" i="1" dirty="0" smtClean="0"/>
              <a:t>2%</a:t>
            </a:r>
            <a:r>
              <a:rPr lang="ru-RU" sz="1400" b="1" dirty="0" smtClean="0">
                <a:solidFill>
                  <a:srgbClr val="FF0000"/>
                </a:solidFill>
              </a:rPr>
              <a:t> </a:t>
            </a:r>
            <a:endParaRPr lang="ru-RU" sz="1400" dirty="0"/>
          </a:p>
        </p:txBody>
      </p:sp>
      <p:sp>
        <p:nvSpPr>
          <p:cNvPr id="35" name="TextBox 34"/>
          <p:cNvSpPr txBox="1"/>
          <p:nvPr/>
        </p:nvSpPr>
        <p:spPr>
          <a:xfrm>
            <a:off x="5375819" y="5638799"/>
            <a:ext cx="235911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i="1" dirty="0" err="1" smtClean="0"/>
              <a:t>Нацбезопасность</a:t>
            </a:r>
            <a:endParaRPr lang="ru-RU" sz="1400" i="1" dirty="0" smtClean="0"/>
          </a:p>
          <a:p>
            <a:pPr algn="ctr"/>
            <a:r>
              <a:rPr lang="ru-RU" sz="1600" b="1" dirty="0" smtClean="0">
                <a:solidFill>
                  <a:srgbClr val="FF0000"/>
                </a:solidFill>
              </a:rPr>
              <a:t>222 </a:t>
            </a:r>
          </a:p>
          <a:p>
            <a:pPr algn="ctr"/>
            <a:r>
              <a:rPr lang="ru-RU" sz="1400" i="1" dirty="0" smtClean="0"/>
              <a:t>1%</a:t>
            </a:r>
            <a:r>
              <a:rPr lang="ru-RU" sz="1400" b="1" dirty="0" smtClean="0">
                <a:solidFill>
                  <a:srgbClr val="FF0000"/>
                </a:solidFill>
              </a:rPr>
              <a:t> </a:t>
            </a:r>
            <a:endParaRPr lang="ru-RU" sz="1400" dirty="0"/>
          </a:p>
        </p:txBody>
      </p:sp>
      <p:pic>
        <p:nvPicPr>
          <p:cNvPr id="37" name="Picture 2" descr="D:\Work\Bachti\!!!ВНУТРЕННИЕ\декабрь\презентация\фотозона размер.png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53403" y="0"/>
            <a:ext cx="1368672" cy="9144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9" name="Скругленный прямоугольник 38"/>
          <p:cNvSpPr/>
          <p:nvPr/>
        </p:nvSpPr>
        <p:spPr>
          <a:xfrm>
            <a:off x="0" y="0"/>
            <a:ext cx="1440160" cy="432048"/>
          </a:xfrm>
          <a:prstGeom prst="roundRect">
            <a:avLst/>
          </a:prstGeom>
          <a:solidFill>
            <a:schemeClr val="accent1">
              <a:lumMod val="60000"/>
              <a:lumOff val="40000"/>
              <a:alpha val="14000"/>
            </a:schemeClr>
          </a:solidFill>
          <a:ln w="9525"/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err="1" smtClean="0">
                <a:solidFill>
                  <a:schemeClr val="tx1"/>
                </a:solidFill>
                <a:latin typeface="Cambria" pitchFamily="18" charset="0"/>
              </a:rPr>
              <a:t>Млн</a:t>
            </a:r>
            <a:r>
              <a:rPr lang="ru-RU" b="1" dirty="0" smtClean="0">
                <a:solidFill>
                  <a:schemeClr val="tx1"/>
                </a:solidFill>
                <a:latin typeface="Cambria" pitchFamily="18" charset="0"/>
              </a:rPr>
              <a:t> </a:t>
            </a:r>
            <a:r>
              <a:rPr lang="ru-RU" b="1" dirty="0">
                <a:solidFill>
                  <a:schemeClr val="tx1"/>
                </a:solidFill>
                <a:latin typeface="Cambria" pitchFamily="18" charset="0"/>
              </a:rPr>
              <a:t>руб.</a:t>
            </a:r>
          </a:p>
        </p:txBody>
      </p:sp>
      <p:sp>
        <p:nvSpPr>
          <p:cNvPr id="43" name="Прямоугольник 42"/>
          <p:cNvSpPr/>
          <p:nvPr/>
        </p:nvSpPr>
        <p:spPr>
          <a:xfrm>
            <a:off x="4657725" y="2886075"/>
            <a:ext cx="2609850" cy="15621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44" name="Picture 4" descr="https://www.clipartmax.com/png/full/179-1795546_patient-experience-salary-white-icon-png.png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3727759" y="2865190"/>
            <a:ext cx="1782391" cy="1766037"/>
          </a:xfrm>
          <a:prstGeom prst="rect">
            <a:avLst/>
          </a:prstGeom>
          <a:noFill/>
        </p:spPr>
      </p:pic>
      <p:sp>
        <p:nvSpPr>
          <p:cNvPr id="45" name="Прямоугольник 44"/>
          <p:cNvSpPr/>
          <p:nvPr/>
        </p:nvSpPr>
        <p:spPr>
          <a:xfrm>
            <a:off x="5597736" y="3411681"/>
            <a:ext cx="143245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3200" b="1" dirty="0" smtClean="0">
                <a:solidFill>
                  <a:srgbClr val="FF0000"/>
                </a:solidFill>
              </a:rPr>
              <a:t>25 110</a:t>
            </a:r>
            <a:endParaRPr lang="ru-RU" sz="32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slow">
    <p:cover dir="r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752475" y="152400"/>
            <a:ext cx="8191500" cy="1028699"/>
          </a:xfrm>
        </p:spPr>
        <p:txBody>
          <a:bodyPr rtlCol="0">
            <a:noAutofit/>
          </a:bodyPr>
          <a:lstStyle/>
          <a:p>
            <a:pPr>
              <a:defRPr/>
            </a:pPr>
            <a:r>
              <a:rPr lang="ru-RU" sz="20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Исполнение бюджета по расходам в разрезе функциональной структуры в 2020 и 2021 годах</a:t>
            </a:r>
            <a:br>
              <a:rPr lang="ru-RU" sz="20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</a:br>
            <a:endParaRPr lang="ru-RU" sz="20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736529" y="1398885"/>
          <a:ext cx="10525269" cy="4643248"/>
        </p:xfrm>
        <a:graphic>
          <a:graphicData uri="http://schemas.openxmlformats.org/drawingml/2006/table">
            <a:tbl>
              <a:tblPr firstRow="1" bandRow="1">
                <a:tableStyleId>{85BE263C-DBD7-4A20-BB59-AAB30ACAA65A}</a:tableStyleId>
              </a:tblPr>
              <a:tblGrid>
                <a:gridCol w="5162060"/>
                <a:gridCol w="1157013"/>
                <a:gridCol w="2119288"/>
                <a:gridCol w="2086908"/>
              </a:tblGrid>
              <a:tr h="488740"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500" u="none" strike="noStrike" dirty="0">
                          <a:solidFill>
                            <a:schemeClr val="tx1"/>
                          </a:solidFill>
                        </a:rPr>
                        <a:t>Наименование </a:t>
                      </a:r>
                      <a:endParaRPr lang="ru-RU" sz="1500" b="1" i="0" u="none" strike="noStrike" dirty="0">
                        <a:solidFill>
                          <a:schemeClr val="tx1"/>
                        </a:solidFill>
                        <a:latin typeface="Cambria"/>
                      </a:endParaRPr>
                    </a:p>
                  </a:txBody>
                  <a:tcPr marL="12002" marR="12002" marT="9000" marB="0" anchor="ctr"/>
                </a:tc>
                <a:tc>
                  <a:txBody>
                    <a:bodyPr/>
                    <a:lstStyle/>
                    <a:p>
                      <a:pPr marL="0" algn="ctr" defTabSz="685800" rtl="0" eaLnBrk="1" fontAlgn="b" latinLnBrk="0" hangingPunct="1"/>
                      <a:r>
                        <a:rPr lang="ru-RU" sz="1500" u="none" strike="noStrike" kern="1200" dirty="0" smtClean="0">
                          <a:solidFill>
                            <a:schemeClr val="tx1"/>
                          </a:solidFill>
                        </a:rPr>
                        <a:t>Раздел</a:t>
                      </a:r>
                      <a:endParaRPr lang="ru-RU" sz="1500" b="1" u="none" strike="noStrike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2002" marR="12002" marT="9000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500" u="none" strike="noStrike" dirty="0" smtClean="0">
                          <a:solidFill>
                            <a:schemeClr val="tx1"/>
                          </a:solidFill>
                        </a:rPr>
                        <a:t>за  2020 год</a:t>
                      </a:r>
                      <a:endParaRPr lang="ru-RU" sz="1500" b="1" i="0" u="none" strike="noStrike" dirty="0">
                        <a:solidFill>
                          <a:schemeClr val="tx1"/>
                        </a:solidFill>
                        <a:latin typeface="Cambria"/>
                      </a:endParaRPr>
                    </a:p>
                  </a:txBody>
                  <a:tcPr marL="12002" marR="12002" marT="9000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500" u="none" strike="noStrike" dirty="0" smtClean="0">
                          <a:solidFill>
                            <a:schemeClr val="tx1"/>
                          </a:solidFill>
                        </a:rPr>
                        <a:t>за 2021 год </a:t>
                      </a:r>
                      <a:endParaRPr lang="ru-RU" sz="1500" b="1" i="0" u="none" strike="noStrike" dirty="0">
                        <a:solidFill>
                          <a:schemeClr val="tx1"/>
                        </a:solidFill>
                        <a:latin typeface="Cambria"/>
                      </a:endParaRPr>
                    </a:p>
                  </a:txBody>
                  <a:tcPr marL="12002" marR="12002" marT="9000" marB="0" anchor="ctr"/>
                </a:tc>
              </a:tr>
              <a:tr h="310924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500" u="none" strike="noStrike" dirty="0" smtClean="0"/>
                        <a:t>Всего, в том числе: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latin typeface="Cambria"/>
                      </a:endParaRPr>
                    </a:p>
                  </a:txBody>
                  <a:tcPr marL="12002" marR="12002" marT="9000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endParaRPr lang="ru-RU" sz="1500" b="1" i="0" u="none" strike="noStrike" dirty="0">
                        <a:solidFill>
                          <a:srgbClr val="000000"/>
                        </a:solidFill>
                        <a:latin typeface="Cambria"/>
                      </a:endParaRPr>
                    </a:p>
                  </a:txBody>
                  <a:tcPr marL="12002" marR="12002" marT="9000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500" u="none" strike="noStrike" dirty="0" smtClean="0"/>
                        <a:t>20 946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latin typeface="Cambria"/>
                      </a:endParaRPr>
                    </a:p>
                  </a:txBody>
                  <a:tcPr marL="12002" marR="12002" marT="9000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500" u="none" strike="noStrike" dirty="0" smtClean="0"/>
                        <a:t>25 110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latin typeface="Cambria"/>
                      </a:endParaRPr>
                    </a:p>
                  </a:txBody>
                  <a:tcPr marL="12002" marR="12002" marT="9000" marB="0" anchor="b"/>
                </a:tc>
              </a:tr>
              <a:tr h="340518">
                <a:tc>
                  <a:txBody>
                    <a:bodyPr/>
                    <a:lstStyle/>
                    <a:p>
                      <a:pPr marL="0" algn="l" defTabSz="685800" rtl="0" eaLnBrk="1" fontAlgn="b" latinLnBrk="0" hangingPunct="1"/>
                      <a:r>
                        <a:rPr lang="ru-RU" sz="1500" u="none" strike="noStrike" kern="1200" dirty="0" smtClean="0"/>
                        <a:t>Общегосударственные вопросы</a:t>
                      </a:r>
                      <a:endParaRPr lang="ru-RU" sz="1500" u="none" strike="noStrike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2002" marR="12002" marT="9000" marB="0" anchor="b"/>
                </a:tc>
                <a:tc>
                  <a:txBody>
                    <a:bodyPr/>
                    <a:lstStyle/>
                    <a:p>
                      <a:pPr marL="0" algn="ctr" defTabSz="685800" rtl="0" eaLnBrk="1" fontAlgn="b" latinLnBrk="0" hangingPunct="1"/>
                      <a:r>
                        <a:rPr lang="ru-RU" sz="1500" u="none" strike="noStrike" kern="1200" dirty="0" smtClean="0"/>
                        <a:t>01</a:t>
                      </a:r>
                      <a:endParaRPr lang="ru-RU" sz="1500" u="none" strike="noStrike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2002" marR="12002" marT="9000" marB="0" anchor="b"/>
                </a:tc>
                <a:tc>
                  <a:txBody>
                    <a:bodyPr/>
                    <a:lstStyle/>
                    <a:p>
                      <a:pPr marL="0" algn="r" defTabSz="685800" rtl="0" eaLnBrk="1" fontAlgn="b" latinLnBrk="0" hangingPunct="1"/>
                      <a:r>
                        <a:rPr lang="ru-RU" sz="1500" u="none" strike="noStrike" kern="1200" dirty="0" smtClean="0"/>
                        <a:t>564</a:t>
                      </a:r>
                      <a:endParaRPr lang="ru-RU" sz="1500" u="none" strike="noStrike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2002" marR="12002" marT="9000" marB="0" anchor="b"/>
                </a:tc>
                <a:tc>
                  <a:txBody>
                    <a:bodyPr/>
                    <a:lstStyle/>
                    <a:p>
                      <a:pPr marL="0" algn="r" defTabSz="685800" rtl="0" eaLnBrk="1" fontAlgn="b" latinLnBrk="0" hangingPunct="1"/>
                      <a:r>
                        <a:rPr lang="ru-RU" sz="1500" u="none" strike="noStrike" kern="1200" dirty="0" smtClean="0"/>
                        <a:t>608</a:t>
                      </a:r>
                      <a:endParaRPr lang="ru-RU" sz="1500" u="none" strike="noStrike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620" marR="7620" marT="7620" marB="0" anchor="b"/>
                </a:tc>
              </a:tr>
              <a:tr h="534749">
                <a:tc>
                  <a:txBody>
                    <a:bodyPr/>
                    <a:lstStyle/>
                    <a:p>
                      <a:pPr marL="0" algn="l" defTabSz="685800" rtl="0" eaLnBrk="1" fontAlgn="b" latinLnBrk="0" hangingPunct="1"/>
                      <a:r>
                        <a:rPr lang="ru-RU" sz="1500" u="none" strike="noStrike" kern="1200" dirty="0" smtClean="0"/>
                        <a:t>Национальная безопасность и правоохранительная деятельность</a:t>
                      </a:r>
                      <a:endParaRPr lang="ru-RU" sz="1500" u="none" strike="noStrike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2002" marR="12002" marT="9000" marB="0" anchor="b"/>
                </a:tc>
                <a:tc>
                  <a:txBody>
                    <a:bodyPr/>
                    <a:lstStyle/>
                    <a:p>
                      <a:pPr marL="0" algn="ctr" defTabSz="685800" rtl="0" eaLnBrk="1" fontAlgn="b" latinLnBrk="0" hangingPunct="1"/>
                      <a:r>
                        <a:rPr lang="ru-RU" sz="1500" u="none" strike="noStrike" kern="1200" dirty="0" smtClean="0"/>
                        <a:t>03</a:t>
                      </a:r>
                      <a:endParaRPr lang="ru-RU" sz="1500" u="none" strike="noStrike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2002" marR="12002" marT="9000" marB="0" anchor="b"/>
                </a:tc>
                <a:tc>
                  <a:txBody>
                    <a:bodyPr/>
                    <a:lstStyle/>
                    <a:p>
                      <a:pPr marL="0" algn="r" defTabSz="685800" rtl="0" eaLnBrk="1" fontAlgn="b" latinLnBrk="0" hangingPunct="1"/>
                      <a:r>
                        <a:rPr lang="ru-RU" sz="1500" u="none" strike="noStrike" kern="1200" dirty="0" smtClean="0"/>
                        <a:t>230</a:t>
                      </a:r>
                      <a:endParaRPr lang="ru-RU" sz="1500" u="none" strike="noStrike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2002" marR="12002" marT="9000" marB="0" anchor="b"/>
                </a:tc>
                <a:tc>
                  <a:txBody>
                    <a:bodyPr/>
                    <a:lstStyle/>
                    <a:p>
                      <a:pPr marL="0" algn="r" defTabSz="685800" rtl="0" eaLnBrk="1" fontAlgn="b" latinLnBrk="0" hangingPunct="1"/>
                      <a:r>
                        <a:rPr lang="ru-RU" sz="1500" u="none" strike="noStrike" kern="1200" dirty="0" smtClean="0"/>
                        <a:t>223</a:t>
                      </a:r>
                      <a:endParaRPr lang="ru-RU" sz="1500" u="none" strike="noStrike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620" marR="7620" marT="7620" marB="0" anchor="b"/>
                </a:tc>
              </a:tr>
              <a:tr h="282820">
                <a:tc>
                  <a:txBody>
                    <a:bodyPr/>
                    <a:lstStyle/>
                    <a:p>
                      <a:pPr marL="0" algn="l" defTabSz="685800" rtl="0" eaLnBrk="1" fontAlgn="b" latinLnBrk="0" hangingPunct="1"/>
                      <a:r>
                        <a:rPr lang="ru-RU" sz="1500" u="none" strike="noStrike" kern="1200" dirty="0" smtClean="0"/>
                        <a:t>Национальная экономика</a:t>
                      </a:r>
                      <a:endParaRPr lang="ru-RU" sz="1500" u="none" strike="noStrike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2002" marR="12002" marT="9000" marB="0" anchor="b"/>
                </a:tc>
                <a:tc>
                  <a:txBody>
                    <a:bodyPr/>
                    <a:lstStyle/>
                    <a:p>
                      <a:pPr marL="0" algn="ctr" defTabSz="685800" rtl="0" eaLnBrk="1" fontAlgn="b" latinLnBrk="0" hangingPunct="1"/>
                      <a:r>
                        <a:rPr lang="ru-RU" sz="1500" u="none" strike="noStrike" kern="1200" dirty="0" smtClean="0"/>
                        <a:t>04</a:t>
                      </a:r>
                      <a:endParaRPr lang="ru-RU" sz="1500" u="none" strike="noStrike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2002" marR="12002" marT="9000" marB="0" anchor="b"/>
                </a:tc>
                <a:tc>
                  <a:txBody>
                    <a:bodyPr/>
                    <a:lstStyle/>
                    <a:p>
                      <a:pPr marL="0" algn="r" defTabSz="685800" rtl="0" eaLnBrk="1" fontAlgn="b" latinLnBrk="0" hangingPunct="1"/>
                      <a:r>
                        <a:rPr lang="ru-RU" sz="1500" u="none" strike="noStrike" kern="1200" dirty="0" smtClean="0"/>
                        <a:t>3 528</a:t>
                      </a:r>
                      <a:endParaRPr lang="ru-RU" sz="1500" u="none" strike="noStrike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2002" marR="12002" marT="9000" marB="0" anchor="b"/>
                </a:tc>
                <a:tc>
                  <a:txBody>
                    <a:bodyPr/>
                    <a:lstStyle/>
                    <a:p>
                      <a:pPr marL="0" algn="r" defTabSz="685800" rtl="0" eaLnBrk="1" fontAlgn="b" latinLnBrk="0" hangingPunct="1"/>
                      <a:r>
                        <a:rPr lang="ru-RU" sz="1500" u="none" strike="noStrike" kern="1200" dirty="0" smtClean="0"/>
                        <a:t>5 542</a:t>
                      </a:r>
                      <a:endParaRPr lang="ru-RU" sz="1500" u="none" strike="noStrike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620" marR="7620" marT="7620" marB="0" anchor="b"/>
                </a:tc>
              </a:tr>
              <a:tr h="304246">
                <a:tc>
                  <a:txBody>
                    <a:bodyPr/>
                    <a:lstStyle/>
                    <a:p>
                      <a:pPr marL="0" algn="l" defTabSz="685800" rtl="0" eaLnBrk="1" fontAlgn="b" latinLnBrk="0" hangingPunct="1"/>
                      <a:r>
                        <a:rPr lang="ru-RU" sz="1500" u="none" strike="noStrike" kern="1200" dirty="0" smtClean="0"/>
                        <a:t>Жилищно-коммунальное хозяйство</a:t>
                      </a:r>
                      <a:endParaRPr lang="ru-RU" sz="1500" u="none" strike="noStrike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2002" marR="12002" marT="9000" marB="0" anchor="b"/>
                </a:tc>
                <a:tc>
                  <a:txBody>
                    <a:bodyPr/>
                    <a:lstStyle/>
                    <a:p>
                      <a:pPr marL="0" algn="ctr" defTabSz="685800" rtl="0" eaLnBrk="1" fontAlgn="b" latinLnBrk="0" hangingPunct="1"/>
                      <a:r>
                        <a:rPr lang="ru-RU" sz="1500" u="none" strike="noStrike" kern="1200" dirty="0" smtClean="0"/>
                        <a:t>05</a:t>
                      </a:r>
                      <a:endParaRPr lang="ru-RU" sz="1500" u="none" strike="noStrike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2002" marR="12002" marT="9000" marB="0" anchor="b"/>
                </a:tc>
                <a:tc>
                  <a:txBody>
                    <a:bodyPr/>
                    <a:lstStyle/>
                    <a:p>
                      <a:pPr marL="0" algn="r" defTabSz="685800" rtl="0" eaLnBrk="1" fontAlgn="b" latinLnBrk="0" hangingPunct="1"/>
                      <a:r>
                        <a:rPr lang="ru-RU" sz="1500" u="none" strike="noStrike" kern="1200" dirty="0" smtClean="0"/>
                        <a:t>3</a:t>
                      </a:r>
                      <a:r>
                        <a:rPr lang="ru-RU" sz="1500" u="none" strike="noStrike" kern="1200" baseline="0" dirty="0" smtClean="0"/>
                        <a:t> 094</a:t>
                      </a:r>
                      <a:endParaRPr lang="ru-RU" sz="1500" u="none" strike="noStrike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2002" marR="12002" marT="9000" marB="0" anchor="b"/>
                </a:tc>
                <a:tc>
                  <a:txBody>
                    <a:bodyPr/>
                    <a:lstStyle/>
                    <a:p>
                      <a:pPr marL="0" algn="r" defTabSz="685800" rtl="0" eaLnBrk="1" fontAlgn="b" latinLnBrk="0" hangingPunct="1"/>
                      <a:r>
                        <a:rPr lang="ru-RU" sz="1500" u="none" strike="noStrike" kern="1200" dirty="0" smtClean="0"/>
                        <a:t>5 736</a:t>
                      </a:r>
                      <a:endParaRPr lang="ru-RU" sz="1500" u="none" strike="noStrike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620" marR="7620" marT="7620" marB="0" anchor="b"/>
                </a:tc>
              </a:tr>
              <a:tr h="340698">
                <a:tc>
                  <a:txBody>
                    <a:bodyPr/>
                    <a:lstStyle/>
                    <a:p>
                      <a:pPr marL="0" algn="l" defTabSz="685800" rtl="0" eaLnBrk="1" fontAlgn="b" latinLnBrk="0" hangingPunct="1"/>
                      <a:r>
                        <a:rPr lang="ru-RU" sz="1500" u="none" strike="noStrike" kern="1200" dirty="0" smtClean="0"/>
                        <a:t>Охрана окружающей среды</a:t>
                      </a:r>
                      <a:endParaRPr lang="ru-RU" sz="1500" u="none" strike="noStrike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2002" marR="12002" marT="9000" marB="0" anchor="b"/>
                </a:tc>
                <a:tc>
                  <a:txBody>
                    <a:bodyPr/>
                    <a:lstStyle/>
                    <a:p>
                      <a:pPr marL="0" algn="ctr" defTabSz="685800" rtl="0" eaLnBrk="1" fontAlgn="b" latinLnBrk="0" hangingPunct="1"/>
                      <a:r>
                        <a:rPr lang="ru-RU" sz="1500" u="none" strike="noStrike" kern="1200" dirty="0" smtClean="0"/>
                        <a:t>06</a:t>
                      </a:r>
                      <a:endParaRPr lang="ru-RU" sz="1500" u="none" strike="noStrike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2002" marR="12002" marT="9000" marB="0" anchor="b"/>
                </a:tc>
                <a:tc>
                  <a:txBody>
                    <a:bodyPr/>
                    <a:lstStyle/>
                    <a:p>
                      <a:pPr marL="0" algn="r" defTabSz="685800" rtl="0" eaLnBrk="1" fontAlgn="b" latinLnBrk="0" hangingPunct="1"/>
                      <a:r>
                        <a:rPr lang="ru-RU" sz="1500" u="none" strike="noStrike" kern="1200" dirty="0" smtClean="0"/>
                        <a:t>5</a:t>
                      </a:r>
                      <a:endParaRPr lang="ru-RU" sz="1500" u="none" strike="noStrike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2002" marR="12002" marT="9000" marB="0" anchor="b"/>
                </a:tc>
                <a:tc>
                  <a:txBody>
                    <a:bodyPr/>
                    <a:lstStyle/>
                    <a:p>
                      <a:pPr marL="0" algn="r" defTabSz="685800" rtl="0" eaLnBrk="1" fontAlgn="b" latinLnBrk="0" hangingPunct="1"/>
                      <a:r>
                        <a:rPr lang="ru-RU" sz="1500" u="none" strike="noStrike" kern="1200" dirty="0" smtClean="0"/>
                        <a:t>5</a:t>
                      </a:r>
                      <a:endParaRPr lang="ru-RU" sz="1500" u="none" strike="noStrike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620" marR="7620" marT="7620" marB="0" anchor="b"/>
                </a:tc>
              </a:tr>
              <a:tr h="324558">
                <a:tc>
                  <a:txBody>
                    <a:bodyPr/>
                    <a:lstStyle/>
                    <a:p>
                      <a:pPr marL="0" algn="l" defTabSz="685800" rtl="0" eaLnBrk="1" fontAlgn="b" latinLnBrk="0" hangingPunct="1"/>
                      <a:r>
                        <a:rPr lang="ru-RU" sz="1500" u="none" strike="noStrike" kern="1200" dirty="0" smtClean="0"/>
                        <a:t>Образование</a:t>
                      </a:r>
                      <a:endParaRPr lang="ru-RU" sz="1500" u="none" strike="noStrike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2002" marR="12002" marT="9000" marB="0" anchor="b"/>
                </a:tc>
                <a:tc>
                  <a:txBody>
                    <a:bodyPr/>
                    <a:lstStyle/>
                    <a:p>
                      <a:pPr marL="0" algn="ctr" defTabSz="685800" rtl="0" eaLnBrk="1" fontAlgn="b" latinLnBrk="0" hangingPunct="1"/>
                      <a:r>
                        <a:rPr lang="ru-RU" sz="1500" u="none" strike="noStrike" kern="1200" dirty="0" smtClean="0"/>
                        <a:t>07</a:t>
                      </a:r>
                      <a:endParaRPr lang="ru-RU" sz="1500" u="none" strike="noStrike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2002" marR="12002" marT="9000" marB="0" anchor="b"/>
                </a:tc>
                <a:tc>
                  <a:txBody>
                    <a:bodyPr/>
                    <a:lstStyle/>
                    <a:p>
                      <a:pPr marL="0" algn="r" defTabSz="685800" rtl="0" eaLnBrk="1" fontAlgn="b" latinLnBrk="0" hangingPunct="1"/>
                      <a:r>
                        <a:rPr lang="ru-RU" sz="1500" u="none" strike="noStrike" kern="1200" baseline="0" dirty="0" smtClean="0"/>
                        <a:t>9 639</a:t>
                      </a:r>
                      <a:endParaRPr lang="ru-RU" sz="1500" u="none" strike="noStrike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2002" marR="12002" marT="9000" marB="0" anchor="b"/>
                </a:tc>
                <a:tc>
                  <a:txBody>
                    <a:bodyPr/>
                    <a:lstStyle/>
                    <a:p>
                      <a:pPr marL="0" algn="r" defTabSz="685800" rtl="0" eaLnBrk="1" fontAlgn="b" latinLnBrk="0" hangingPunct="1"/>
                      <a:r>
                        <a:rPr lang="ru-RU" sz="1500" u="none" strike="noStrike" kern="1200" dirty="0" smtClean="0"/>
                        <a:t>9 992</a:t>
                      </a:r>
                      <a:endParaRPr lang="ru-RU" sz="1500" u="none" strike="noStrike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620" marR="7620" marT="7620" marB="0" anchor="b"/>
                </a:tc>
              </a:tr>
              <a:tr h="285877">
                <a:tc>
                  <a:txBody>
                    <a:bodyPr/>
                    <a:lstStyle/>
                    <a:p>
                      <a:pPr marL="0" algn="l" defTabSz="685800" rtl="0" eaLnBrk="1" fontAlgn="b" latinLnBrk="0" hangingPunct="1"/>
                      <a:r>
                        <a:rPr lang="ru-RU" sz="1500" u="none" strike="noStrike" kern="1200" dirty="0" smtClean="0"/>
                        <a:t>Культура и кинематография</a:t>
                      </a:r>
                      <a:endParaRPr lang="ru-RU" sz="1500" u="none" strike="noStrike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2002" marR="12002" marT="9000" marB="0" anchor="b"/>
                </a:tc>
                <a:tc>
                  <a:txBody>
                    <a:bodyPr/>
                    <a:lstStyle/>
                    <a:p>
                      <a:pPr marL="0" algn="ctr" defTabSz="685800" rtl="0" eaLnBrk="1" fontAlgn="b" latinLnBrk="0" hangingPunct="1"/>
                      <a:r>
                        <a:rPr lang="ru-RU" sz="1500" u="none" strike="noStrike" kern="1200" dirty="0" smtClean="0"/>
                        <a:t>08</a:t>
                      </a:r>
                      <a:endParaRPr lang="ru-RU" sz="1500" u="none" strike="noStrike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2002" marR="12002" marT="9000" marB="0" anchor="b"/>
                </a:tc>
                <a:tc>
                  <a:txBody>
                    <a:bodyPr/>
                    <a:lstStyle/>
                    <a:p>
                      <a:pPr marL="0" algn="r" defTabSz="685800" rtl="0" eaLnBrk="1" fontAlgn="b" latinLnBrk="0" hangingPunct="1"/>
                      <a:r>
                        <a:rPr lang="ru-RU" sz="1500" u="none" strike="noStrike" kern="1200" dirty="0" smtClean="0"/>
                        <a:t>579</a:t>
                      </a:r>
                      <a:endParaRPr lang="ru-RU" sz="1500" u="none" strike="noStrike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2002" marR="12002" marT="9000" marB="0" anchor="b"/>
                </a:tc>
                <a:tc>
                  <a:txBody>
                    <a:bodyPr/>
                    <a:lstStyle/>
                    <a:p>
                      <a:pPr marL="0" algn="r" defTabSz="685800" rtl="0" eaLnBrk="1" fontAlgn="b" latinLnBrk="0" hangingPunct="1"/>
                      <a:r>
                        <a:rPr lang="ru-RU" sz="1500" u="none" strike="noStrike" kern="1200" dirty="0" smtClean="0"/>
                        <a:t>556</a:t>
                      </a:r>
                      <a:endParaRPr lang="ru-RU" sz="1500" u="none" strike="noStrike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620" marR="7620" marT="7620" marB="0" anchor="b"/>
                </a:tc>
              </a:tr>
              <a:tr h="336242">
                <a:tc>
                  <a:txBody>
                    <a:bodyPr/>
                    <a:lstStyle/>
                    <a:p>
                      <a:pPr marL="0" algn="l" defTabSz="685800" rtl="0" eaLnBrk="1" fontAlgn="b" latinLnBrk="0" hangingPunct="1"/>
                      <a:r>
                        <a:rPr lang="ru-RU" sz="1500" u="none" strike="noStrike" kern="1200" dirty="0" smtClean="0"/>
                        <a:t>Социальная политика</a:t>
                      </a:r>
                      <a:endParaRPr lang="ru-RU" sz="1500" u="none" strike="noStrike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2002" marR="12002" marT="9000" marB="0" anchor="b"/>
                </a:tc>
                <a:tc>
                  <a:txBody>
                    <a:bodyPr/>
                    <a:lstStyle/>
                    <a:p>
                      <a:pPr marL="0" algn="ctr" defTabSz="685800" rtl="0" eaLnBrk="1" fontAlgn="b" latinLnBrk="0" hangingPunct="1"/>
                      <a:r>
                        <a:rPr lang="ru-RU" sz="1500" u="none" strike="noStrike" kern="1200" dirty="0" smtClean="0"/>
                        <a:t>10</a:t>
                      </a:r>
                      <a:endParaRPr lang="ru-RU" sz="1500" u="none" strike="noStrike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2002" marR="12002" marT="9000" marB="0" anchor="b"/>
                </a:tc>
                <a:tc>
                  <a:txBody>
                    <a:bodyPr/>
                    <a:lstStyle/>
                    <a:p>
                      <a:pPr marL="0" algn="r" defTabSz="685800" rtl="0" eaLnBrk="1" fontAlgn="b" latinLnBrk="0" hangingPunct="1"/>
                      <a:r>
                        <a:rPr lang="ru-RU" sz="1500" u="none" strike="noStrike" kern="1200" baseline="0" dirty="0" smtClean="0"/>
                        <a:t> 2 157</a:t>
                      </a:r>
                      <a:endParaRPr lang="ru-RU" sz="1500" u="none" strike="noStrike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2002" marR="12002" marT="9000" marB="0" anchor="b"/>
                </a:tc>
                <a:tc>
                  <a:txBody>
                    <a:bodyPr/>
                    <a:lstStyle/>
                    <a:p>
                      <a:pPr marL="0" algn="r" defTabSz="685800" rtl="0" eaLnBrk="1" fontAlgn="b" latinLnBrk="0" hangingPunct="1"/>
                      <a:r>
                        <a:rPr lang="ru-RU" sz="1500" u="none" strike="noStrike" kern="1200" dirty="0" smtClean="0"/>
                        <a:t>1 662</a:t>
                      </a:r>
                      <a:endParaRPr lang="ru-RU" sz="1500" u="none" strike="noStrike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620" marR="7620" marT="7620" marB="0" anchor="b"/>
                </a:tc>
              </a:tr>
              <a:tr h="320102">
                <a:tc>
                  <a:txBody>
                    <a:bodyPr/>
                    <a:lstStyle/>
                    <a:p>
                      <a:pPr marL="0" algn="l" defTabSz="685800" rtl="0" eaLnBrk="1" fontAlgn="b" latinLnBrk="0" hangingPunct="1"/>
                      <a:r>
                        <a:rPr lang="ru-RU" sz="1500" u="none" strike="noStrike" kern="1200" dirty="0" smtClean="0"/>
                        <a:t>Физическая культура и спорт</a:t>
                      </a:r>
                      <a:endParaRPr lang="ru-RU" sz="1500" u="none" strike="noStrike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2002" marR="12002" marT="9000" marB="0" anchor="b"/>
                </a:tc>
                <a:tc>
                  <a:txBody>
                    <a:bodyPr/>
                    <a:lstStyle/>
                    <a:p>
                      <a:pPr marL="0" algn="ctr" defTabSz="685800" rtl="0" eaLnBrk="1" fontAlgn="b" latinLnBrk="0" hangingPunct="1"/>
                      <a:r>
                        <a:rPr lang="ru-RU" sz="1500" u="none" strike="noStrike" kern="1200" dirty="0" smtClean="0"/>
                        <a:t>11</a:t>
                      </a:r>
                      <a:endParaRPr lang="ru-RU" sz="1500" u="none" strike="noStrike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2002" marR="12002" marT="9000" marB="0" anchor="b"/>
                </a:tc>
                <a:tc>
                  <a:txBody>
                    <a:bodyPr/>
                    <a:lstStyle/>
                    <a:p>
                      <a:pPr marL="0" algn="r" defTabSz="685800" rtl="0" eaLnBrk="1" fontAlgn="b" latinLnBrk="0" hangingPunct="1"/>
                      <a:r>
                        <a:rPr lang="ru-RU" sz="1500" u="none" strike="noStrike" kern="1200" dirty="0" smtClean="0"/>
                        <a:t>975</a:t>
                      </a:r>
                      <a:endParaRPr lang="ru-RU" sz="1500" u="none" strike="noStrike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2002" marR="12002" marT="9000" marB="0" anchor="b"/>
                </a:tc>
                <a:tc>
                  <a:txBody>
                    <a:bodyPr/>
                    <a:lstStyle/>
                    <a:p>
                      <a:pPr marL="0" algn="r" defTabSz="685800" rtl="0" eaLnBrk="1" fontAlgn="b" latinLnBrk="0" hangingPunct="1"/>
                      <a:r>
                        <a:rPr lang="ru-RU" sz="1500" u="none" strike="noStrike" kern="1200" dirty="0" smtClean="0"/>
                        <a:t>606</a:t>
                      </a:r>
                      <a:endParaRPr lang="ru-RU" sz="1500" u="none" strike="noStrike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620" marR="7620" marT="7620" marB="0" anchor="b"/>
                </a:tc>
              </a:tr>
              <a:tr h="303961">
                <a:tc>
                  <a:txBody>
                    <a:bodyPr/>
                    <a:lstStyle/>
                    <a:p>
                      <a:pPr marL="0" algn="l" defTabSz="685800" rtl="0" eaLnBrk="1" fontAlgn="b" latinLnBrk="0" hangingPunct="1"/>
                      <a:r>
                        <a:rPr lang="ru-RU" sz="1500" u="none" strike="noStrike" kern="1200" dirty="0" smtClean="0"/>
                        <a:t>Средства массовой информации</a:t>
                      </a:r>
                      <a:endParaRPr lang="ru-RU" sz="1500" u="none" strike="noStrike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2002" marR="12002" marT="9000" marB="0" anchor="b"/>
                </a:tc>
                <a:tc>
                  <a:txBody>
                    <a:bodyPr/>
                    <a:lstStyle/>
                    <a:p>
                      <a:pPr marL="0" algn="ctr" defTabSz="685800" rtl="0" eaLnBrk="1" fontAlgn="b" latinLnBrk="0" hangingPunct="1"/>
                      <a:r>
                        <a:rPr lang="ru-RU" sz="1500" u="none" strike="noStrike" kern="1200" dirty="0" smtClean="0"/>
                        <a:t>12</a:t>
                      </a:r>
                      <a:endParaRPr lang="ru-RU" sz="1500" u="none" strike="noStrike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2002" marR="12002" marT="9000" marB="0" anchor="b"/>
                </a:tc>
                <a:tc>
                  <a:txBody>
                    <a:bodyPr/>
                    <a:lstStyle/>
                    <a:p>
                      <a:pPr marL="0" algn="r" defTabSz="685800" rtl="0" eaLnBrk="1" fontAlgn="b" latinLnBrk="0" hangingPunct="1"/>
                      <a:r>
                        <a:rPr lang="ru-RU" sz="1500" u="none" strike="noStrike" kern="1200" dirty="0" smtClean="0"/>
                        <a:t>5</a:t>
                      </a:r>
                      <a:endParaRPr lang="ru-RU" sz="1500" u="none" strike="noStrike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2002" marR="12002" marT="9000" marB="0" anchor="b"/>
                </a:tc>
                <a:tc>
                  <a:txBody>
                    <a:bodyPr/>
                    <a:lstStyle/>
                    <a:p>
                      <a:pPr marL="0" algn="r" defTabSz="685800" rtl="0" eaLnBrk="1" fontAlgn="b" latinLnBrk="0" hangingPunct="1"/>
                      <a:r>
                        <a:rPr lang="ru-RU" sz="1500" u="none" strike="noStrike" kern="1200" dirty="0" smtClean="0"/>
                        <a:t>5</a:t>
                      </a:r>
                      <a:endParaRPr lang="ru-RU" sz="1500" u="none" strike="noStrike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620" marR="7620" marT="7620" marB="0" anchor="b"/>
                </a:tc>
              </a:tr>
              <a:tr h="469813">
                <a:tc>
                  <a:txBody>
                    <a:bodyPr/>
                    <a:lstStyle/>
                    <a:p>
                      <a:pPr marL="0" algn="l" defTabSz="685800" rtl="0" eaLnBrk="1" fontAlgn="b" latinLnBrk="0" hangingPunct="1"/>
                      <a:r>
                        <a:rPr lang="ru-RU" sz="1500" u="none" strike="noStrike" kern="1200" dirty="0" smtClean="0"/>
                        <a:t>Обслуживание государственного и муниципального долга</a:t>
                      </a:r>
                      <a:endParaRPr lang="ru-RU" sz="1500" u="none" strike="noStrike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2002" marR="12002" marT="9000" marB="0" anchor="b"/>
                </a:tc>
                <a:tc>
                  <a:txBody>
                    <a:bodyPr/>
                    <a:lstStyle/>
                    <a:p>
                      <a:pPr marL="0" algn="ctr" defTabSz="685800" rtl="0" eaLnBrk="1" fontAlgn="b" latinLnBrk="0" hangingPunct="1"/>
                      <a:r>
                        <a:rPr lang="ru-RU" sz="1500" u="none" strike="noStrike" kern="1200" dirty="0" smtClean="0"/>
                        <a:t>13</a:t>
                      </a:r>
                      <a:endParaRPr lang="ru-RU" sz="1500" u="none" strike="noStrike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2002" marR="12002" marT="9000" marB="0" anchor="b"/>
                </a:tc>
                <a:tc>
                  <a:txBody>
                    <a:bodyPr/>
                    <a:lstStyle/>
                    <a:p>
                      <a:pPr marL="0" algn="r" defTabSz="685800" rtl="0" eaLnBrk="1" fontAlgn="b" latinLnBrk="0" hangingPunct="1"/>
                      <a:r>
                        <a:rPr lang="ru-RU" sz="1500" u="none" strike="noStrike" kern="1200" dirty="0" smtClean="0"/>
                        <a:t>169</a:t>
                      </a:r>
                      <a:endParaRPr lang="ru-RU" sz="1500" u="none" strike="noStrike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2002" marR="12002" marT="9000" marB="0" anchor="b"/>
                </a:tc>
                <a:tc>
                  <a:txBody>
                    <a:bodyPr/>
                    <a:lstStyle/>
                    <a:p>
                      <a:pPr marL="0" algn="r" defTabSz="685800" rtl="0" eaLnBrk="1" fontAlgn="b" latinLnBrk="0" hangingPunct="1"/>
                      <a:r>
                        <a:rPr lang="ru-RU" sz="1500" u="none" strike="noStrike" kern="1200" dirty="0" smtClean="0"/>
                        <a:t>175</a:t>
                      </a:r>
                      <a:endParaRPr lang="ru-RU" sz="1500" u="none" strike="noStrike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620" marR="7620" marT="7620" marB="0" anchor="b"/>
                </a:tc>
              </a:tr>
            </a:tbl>
          </a:graphicData>
        </a:graphic>
      </p:graphicFrame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034BE65-D03A-4C7F-AA65-DDEDBE111AF8}" type="slidenum">
              <a:rPr lang="ru-RU" smtClean="0"/>
              <a:pPr>
                <a:defRPr/>
              </a:pPr>
              <a:t>18</a:t>
            </a:fld>
            <a:endParaRPr lang="ru-RU" dirty="0"/>
          </a:p>
        </p:txBody>
      </p:sp>
      <p:pic>
        <p:nvPicPr>
          <p:cNvPr id="7" name="Picture 2" descr="D:\Work\Bachti\!!!ВНУТРЕННИЕ\декабрь\презентация\фотозона размер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53403" y="0"/>
            <a:ext cx="1368672" cy="9144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Скругленный прямоугольник 8"/>
          <p:cNvSpPr/>
          <p:nvPr/>
        </p:nvSpPr>
        <p:spPr>
          <a:xfrm>
            <a:off x="0" y="0"/>
            <a:ext cx="1440160" cy="432048"/>
          </a:xfrm>
          <a:prstGeom prst="roundRect">
            <a:avLst/>
          </a:prstGeom>
          <a:solidFill>
            <a:schemeClr val="accent1">
              <a:lumMod val="60000"/>
              <a:lumOff val="40000"/>
              <a:alpha val="14000"/>
            </a:schemeClr>
          </a:solidFill>
          <a:ln w="9525"/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err="1" smtClean="0">
                <a:solidFill>
                  <a:schemeClr val="tx1"/>
                </a:solidFill>
                <a:latin typeface="Cambria" pitchFamily="18" charset="0"/>
              </a:rPr>
              <a:t>Млн</a:t>
            </a:r>
            <a:r>
              <a:rPr lang="ru-RU" b="1" dirty="0" smtClean="0">
                <a:solidFill>
                  <a:schemeClr val="tx1"/>
                </a:solidFill>
                <a:latin typeface="Cambria" pitchFamily="18" charset="0"/>
              </a:rPr>
              <a:t> </a:t>
            </a:r>
            <a:r>
              <a:rPr lang="ru-RU" b="1" dirty="0">
                <a:solidFill>
                  <a:schemeClr val="tx1"/>
                </a:solidFill>
                <a:latin typeface="Cambria" pitchFamily="18" charset="0"/>
              </a:rPr>
              <a:t>руб.</a:t>
            </a:r>
          </a:p>
        </p:txBody>
      </p:sp>
    </p:spTree>
  </p:cSld>
  <p:clrMapOvr>
    <a:masterClrMapping/>
  </p:clrMapOvr>
  <p:transition spd="slow">
    <p:cover dir="r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923925" y="181797"/>
            <a:ext cx="8877300" cy="345609"/>
          </a:xfrm>
        </p:spPr>
        <p:txBody>
          <a:bodyPr rtlCol="0"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0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Исполнение муниципальных программ в 2021 году</a:t>
            </a:r>
            <a:endParaRPr lang="ru-RU" sz="20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391316" y="958823"/>
          <a:ext cx="10143334" cy="5190595"/>
        </p:xfrm>
        <a:graphic>
          <a:graphicData uri="http://schemas.openxmlformats.org/drawingml/2006/table">
            <a:tbl>
              <a:tblPr firstRow="1" bandRow="1">
                <a:tableStyleId>{85BE263C-DBD7-4A20-BB59-AAB30ACAA65A}</a:tableStyleId>
              </a:tblPr>
              <a:tblGrid>
                <a:gridCol w="6438109"/>
                <a:gridCol w="1228725"/>
                <a:gridCol w="1181100"/>
                <a:gridCol w="1295400"/>
              </a:tblGrid>
              <a:tr h="333458"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500" u="none" strike="noStrike" dirty="0">
                          <a:solidFill>
                            <a:schemeClr val="tx1"/>
                          </a:solidFill>
                        </a:rPr>
                        <a:t>Наименование </a:t>
                      </a:r>
                      <a:endParaRPr lang="ru-RU" sz="1500" b="1" i="0" u="none" strike="noStrike" dirty="0">
                        <a:solidFill>
                          <a:schemeClr val="tx1"/>
                        </a:solidFill>
                        <a:latin typeface="Cambria"/>
                      </a:endParaRPr>
                    </a:p>
                  </a:txBody>
                  <a:tcPr marL="12002" marR="12002" marT="9000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500" u="none" strike="noStrike" dirty="0">
                          <a:solidFill>
                            <a:schemeClr val="tx1"/>
                          </a:solidFill>
                        </a:rPr>
                        <a:t>План </a:t>
                      </a:r>
                      <a:endParaRPr lang="ru-RU" sz="1500" b="1" i="0" u="none" strike="noStrike" dirty="0">
                        <a:solidFill>
                          <a:schemeClr val="tx1"/>
                        </a:solidFill>
                        <a:latin typeface="Cambria"/>
                      </a:endParaRPr>
                    </a:p>
                  </a:txBody>
                  <a:tcPr marL="12002" marR="12002" marT="9000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500" u="none" strike="noStrike" dirty="0" smtClean="0">
                          <a:solidFill>
                            <a:schemeClr val="tx1"/>
                          </a:solidFill>
                        </a:rPr>
                        <a:t>Исполнено </a:t>
                      </a:r>
                      <a:endParaRPr lang="ru-RU" sz="1500" b="1" i="0" u="none" strike="noStrike" dirty="0">
                        <a:solidFill>
                          <a:schemeClr val="tx1"/>
                        </a:solidFill>
                        <a:latin typeface="Cambria"/>
                      </a:endParaRPr>
                    </a:p>
                  </a:txBody>
                  <a:tcPr marL="12002" marR="12002" marT="9000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500" u="none" strike="noStrike" dirty="0">
                          <a:solidFill>
                            <a:schemeClr val="tx1"/>
                          </a:solidFill>
                        </a:rPr>
                        <a:t>% </a:t>
                      </a:r>
                      <a:r>
                        <a:rPr lang="ru-RU" sz="1500" u="none" strike="noStrike" dirty="0" smtClean="0">
                          <a:solidFill>
                            <a:schemeClr val="tx1"/>
                          </a:solidFill>
                        </a:rPr>
                        <a:t>исп.</a:t>
                      </a:r>
                      <a:endParaRPr lang="ru-RU" sz="1500" b="1" i="0" u="none" strike="noStrike" dirty="0">
                        <a:solidFill>
                          <a:schemeClr val="tx1"/>
                        </a:solidFill>
                        <a:latin typeface="Cambria"/>
                      </a:endParaRPr>
                    </a:p>
                  </a:txBody>
                  <a:tcPr marL="12002" marR="12002" marT="9000" marB="0" anchor="ctr"/>
                </a:tc>
              </a:tr>
              <a:tr h="231218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500" u="none" strike="noStrike" dirty="0" smtClean="0"/>
                        <a:t>Всего, в том числе: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latin typeface="Cambria"/>
                      </a:endParaRPr>
                    </a:p>
                  </a:txBody>
                  <a:tcPr marL="12002" marR="12002" marT="9000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500" u="none" strike="noStrike" dirty="0" smtClean="0"/>
                        <a:t>21 357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latin typeface="Cambria"/>
                      </a:endParaRPr>
                    </a:p>
                  </a:txBody>
                  <a:tcPr marL="12002" marR="12002" marT="9000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500" u="none" strike="noStrike" dirty="0" smtClean="0"/>
                        <a:t>20 383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latin typeface="Cambria"/>
                      </a:endParaRPr>
                    </a:p>
                  </a:txBody>
                  <a:tcPr marL="12002" marR="12002" marT="90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u="none" strike="noStrike" dirty="0" smtClean="0"/>
                        <a:t>95,4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2002" marR="12002" marT="9000" marB="0" anchor="b"/>
                </a:tc>
              </a:tr>
              <a:tr h="248140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300" u="none" strike="noStrike" dirty="0"/>
                        <a:t> Развитие и функционирование системы образования 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002" marR="9002" marT="9000" marB="0" anchor="b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ru-RU" sz="1300" u="none" strike="noStrike" kern="1200" dirty="0" smtClean="0"/>
                        <a:t>10 131</a:t>
                      </a:r>
                      <a:endParaRPr lang="ru-RU" sz="1300" u="none" strike="noStrike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ru-RU" sz="1300" u="none" strike="noStrike" kern="1200" dirty="0" smtClean="0"/>
                        <a:t>9 936</a:t>
                      </a:r>
                      <a:endParaRPr lang="ru-RU" sz="1300" u="none" strike="noStrike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ru-RU" sz="1300" u="none" strike="noStrike" kern="1200" dirty="0" smtClean="0"/>
                        <a:t>98,1</a:t>
                      </a:r>
                      <a:endParaRPr lang="ru-RU" sz="1300" u="none" strike="noStrike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620" marR="7620" marT="7620" marB="0" anchor="b"/>
                </a:tc>
              </a:tr>
              <a:tr h="270583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300" u="none" strike="noStrike" dirty="0"/>
                        <a:t> </a:t>
                      </a:r>
                      <a:r>
                        <a:rPr lang="ru-RU" sz="1300" u="none" strike="noStrike" dirty="0" smtClean="0"/>
                        <a:t>Комплексное благоустройство НГО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002" marR="9002" marT="9000" marB="0" anchor="b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ru-RU" sz="1300" u="none" strike="noStrike" kern="1200" dirty="0" smtClean="0"/>
                        <a:t>2 344</a:t>
                      </a:r>
                      <a:endParaRPr lang="ru-RU" sz="1300" u="none" strike="noStrike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ru-RU" sz="1300" u="none" strike="noStrike" kern="1200" dirty="0" smtClean="0"/>
                        <a:t>2 329</a:t>
                      </a:r>
                      <a:endParaRPr lang="ru-RU" sz="1300" u="none" strike="noStrike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ru-RU" sz="1300" u="none" strike="noStrike" kern="1200" dirty="0" smtClean="0"/>
                        <a:t>99,4</a:t>
                      </a:r>
                      <a:endParaRPr lang="ru-RU" sz="1300" u="none" strike="noStrike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620" marR="7620" marT="7620" marB="0" anchor="b"/>
                </a:tc>
              </a:tr>
              <a:tr h="227823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300" u="none" strike="noStrike" dirty="0"/>
                        <a:t> Развитие жилищно-коммунального хозяйства 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002" marR="9002" marT="9000" marB="0" anchor="b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ru-RU" sz="1300" u="none" strike="noStrike" kern="1200" dirty="0" smtClean="0"/>
                        <a:t>3 173</a:t>
                      </a:r>
                      <a:endParaRPr lang="ru-RU" sz="1300" u="none" strike="noStrike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ru-RU" sz="1300" u="none" strike="noStrike" kern="1200" dirty="0" smtClean="0"/>
                        <a:t>3 126</a:t>
                      </a:r>
                      <a:endParaRPr lang="ru-RU" sz="1300" u="none" strike="noStrike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ru-RU" sz="1300" u="none" strike="noStrike" kern="1200" dirty="0" smtClean="0"/>
                        <a:t>98,5</a:t>
                      </a:r>
                      <a:endParaRPr lang="ru-RU" sz="1300" u="none" strike="noStrike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620" marR="7620" marT="7620" marB="0" anchor="b"/>
                </a:tc>
              </a:tr>
              <a:tr h="227823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300" u="none" strike="noStrike" baseline="0" dirty="0" smtClean="0"/>
                        <a:t> </a:t>
                      </a:r>
                      <a:r>
                        <a:rPr lang="ru-RU" sz="1300" u="none" strike="noStrike" dirty="0" smtClean="0"/>
                        <a:t>Развитие системы социальной защиты населения 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002" marR="9002" marT="9000" marB="0" anchor="b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ru-RU" sz="1300" u="none" strike="noStrike" kern="1200" dirty="0" smtClean="0"/>
                        <a:t>1 302</a:t>
                      </a:r>
                      <a:endParaRPr lang="ru-RU" sz="1300" u="none" strike="noStrike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ru-RU" sz="1300" u="none" strike="noStrike" kern="1200" dirty="0" smtClean="0"/>
                        <a:t>1 297</a:t>
                      </a:r>
                      <a:endParaRPr lang="ru-RU" sz="1300" u="none" strike="noStrike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ru-RU" sz="1300" u="none" strike="noStrike" kern="1200" dirty="0" smtClean="0"/>
                        <a:t>99,6</a:t>
                      </a:r>
                      <a:endParaRPr lang="ru-RU" sz="1300" u="none" strike="noStrike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620" marR="7620" marT="7620" marB="0" anchor="b"/>
                </a:tc>
              </a:tr>
              <a:tr h="227823">
                <a:tc>
                  <a:txBody>
                    <a:bodyPr/>
                    <a:lstStyle/>
                    <a:p>
                      <a:pPr marL="0" marR="0" indent="0" algn="l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300" u="none" strike="noStrike" dirty="0" smtClean="0"/>
                        <a:t> Развитие физической культуры и массового спорта НГО 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002" marR="9002" marT="9000" marB="0" anchor="b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ru-RU" sz="1300" u="none" strike="noStrike" kern="1200" dirty="0" smtClean="0"/>
                        <a:t>610</a:t>
                      </a:r>
                      <a:endParaRPr lang="ru-RU" sz="1300" u="none" strike="noStrike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ru-RU" sz="1300" u="none" strike="noStrike" kern="1200" dirty="0" smtClean="0"/>
                        <a:t>606</a:t>
                      </a:r>
                      <a:endParaRPr lang="ru-RU" sz="1300" u="none" strike="noStrike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ru-RU" sz="1300" u="none" strike="noStrike" kern="1200" dirty="0" smtClean="0"/>
                        <a:t>99,3</a:t>
                      </a:r>
                      <a:endParaRPr lang="ru-RU" sz="1300" u="none" strike="noStrike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620" marR="7620" marT="7620" marB="0" anchor="b"/>
                </a:tc>
              </a:tr>
              <a:tr h="227823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300" u="none" strike="noStrike" dirty="0"/>
                        <a:t> Организация и развитие пас. </a:t>
                      </a:r>
                      <a:r>
                        <a:rPr lang="ru-RU" sz="1300" u="none" strike="noStrike" dirty="0" smtClean="0"/>
                        <a:t>перевозок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002" marR="9002" marT="9000" marB="0" anchor="b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ru-RU" sz="1300" u="none" strike="noStrike" kern="1200" dirty="0" smtClean="0"/>
                        <a:t>3 923</a:t>
                      </a:r>
                      <a:endParaRPr lang="ru-RU" sz="1300" u="none" strike="noStrike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ru-RU" sz="1300" u="none" strike="noStrike" kern="1200" dirty="0" smtClean="0"/>
                        <a:t>3 372</a:t>
                      </a:r>
                      <a:endParaRPr lang="ru-RU" sz="1300" u="none" strike="noStrike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ru-RU" sz="1300" u="none" strike="noStrike" kern="1200" dirty="0" smtClean="0"/>
                        <a:t>86,0</a:t>
                      </a:r>
                      <a:endParaRPr lang="ru-RU" sz="1300" u="none" strike="noStrike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620" marR="7620" marT="7620" marB="0" anchor="b"/>
                </a:tc>
              </a:tr>
              <a:tr h="227823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300" u="none" strike="noStrike" dirty="0" smtClean="0"/>
                        <a:t> Обеспечение жилыми помещениями отдельных категорий граждан 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002" marR="9002" marT="9000" marB="0" anchor="b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ru-RU" sz="1300" u="none" strike="noStrike" kern="1200" dirty="0" smtClean="0"/>
                        <a:t>2 563</a:t>
                      </a:r>
                      <a:endParaRPr lang="ru-RU" sz="1300" u="none" strike="noStrike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ru-RU" sz="1300" u="none" strike="noStrike" kern="1200" dirty="0" smtClean="0"/>
                        <a:t>2 024</a:t>
                      </a:r>
                      <a:endParaRPr lang="ru-RU" sz="1300" u="none" strike="noStrike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ru-RU" sz="1300" u="none" strike="noStrike" kern="1200" dirty="0" smtClean="0"/>
                        <a:t>79,0</a:t>
                      </a:r>
                      <a:endParaRPr lang="ru-RU" sz="1300" u="none" strike="noStrike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620" marR="7620" marT="7620" marB="0" anchor="b"/>
                </a:tc>
              </a:tr>
              <a:tr h="227823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300" u="none" strike="noStrike" dirty="0" smtClean="0"/>
                        <a:t> Развитие культуры в НГО 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002" marR="9002" marT="9000" marB="0" anchor="b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ru-RU" sz="1300" u="none" strike="noStrike" kern="1200" dirty="0" smtClean="0"/>
                        <a:t>559</a:t>
                      </a:r>
                      <a:endParaRPr lang="ru-RU" sz="1300" u="none" strike="noStrike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ru-RU" sz="1300" u="none" strike="noStrike" kern="1200" dirty="0" smtClean="0"/>
                        <a:t>556</a:t>
                      </a:r>
                      <a:endParaRPr lang="ru-RU" sz="1300" u="none" strike="noStrike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ru-RU" sz="1300" u="none" strike="noStrike" kern="1200" dirty="0" smtClean="0"/>
                        <a:t>99,5</a:t>
                      </a:r>
                      <a:endParaRPr lang="ru-RU" sz="1300" u="none" strike="noStrike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620" marR="7620" marT="7620" marB="0" anchor="b"/>
                </a:tc>
              </a:tr>
              <a:tr h="227823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300" u="none" strike="noStrike" dirty="0" smtClean="0"/>
                        <a:t> Защита прав детей-сирот и детей, оставшихся без попечения родителей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002" marR="9002" marT="9000" marB="0" anchor="b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ru-RU" sz="1300" u="none" strike="noStrike" kern="1200" dirty="0" smtClean="0"/>
                        <a:t>297</a:t>
                      </a:r>
                      <a:endParaRPr lang="ru-RU" sz="1300" u="none" strike="noStrike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ru-RU" sz="1300" u="none" strike="noStrike" kern="1200" dirty="0" smtClean="0"/>
                        <a:t>294</a:t>
                      </a:r>
                      <a:endParaRPr lang="ru-RU" sz="1300" u="none" strike="noStrike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ru-RU" sz="1300" u="none" strike="noStrike" kern="1200" dirty="0" smtClean="0"/>
                        <a:t>99,0</a:t>
                      </a:r>
                      <a:endParaRPr lang="ru-RU" sz="1300" u="none" strike="noStrike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620" marR="7620" marT="7620" marB="0" anchor="b"/>
                </a:tc>
              </a:tr>
              <a:tr h="227823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300" u="none" strike="noStrike" dirty="0" smtClean="0"/>
                        <a:t> Формирование современной городской среды 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002" marR="9002" marT="9000" marB="0" anchor="b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ru-RU" sz="1300" u="none" strike="noStrike" kern="1200" dirty="0" smtClean="0"/>
                        <a:t>184</a:t>
                      </a:r>
                      <a:endParaRPr lang="ru-RU" sz="1300" u="none" strike="noStrike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ru-RU" sz="1300" u="none" strike="noStrike" kern="1200" dirty="0" smtClean="0"/>
                        <a:t>184</a:t>
                      </a:r>
                      <a:endParaRPr lang="ru-RU" sz="1300" u="none" strike="noStrike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ru-RU" sz="1300" u="none" strike="noStrike" kern="1200" dirty="0" smtClean="0"/>
                        <a:t>100,0</a:t>
                      </a:r>
                      <a:endParaRPr lang="ru-RU" sz="1300" u="none" strike="noStrike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620" marR="7620" marT="7620" marB="0" anchor="b"/>
                </a:tc>
              </a:tr>
              <a:tr h="227823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300" u="none" strike="noStrike" dirty="0" smtClean="0"/>
                        <a:t> Защита населения и территории от ЧС территории НГО 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002" marR="9002" marT="9000" marB="0" anchor="b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ru-RU" sz="1300" u="none" strike="noStrike" kern="1200" dirty="0" smtClean="0"/>
                        <a:t>219</a:t>
                      </a:r>
                      <a:endParaRPr lang="ru-RU" sz="1300" u="none" strike="noStrike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ru-RU" sz="1300" u="none" strike="noStrike" kern="1200" dirty="0" smtClean="0"/>
                        <a:t>218</a:t>
                      </a:r>
                      <a:endParaRPr lang="ru-RU" sz="1300" u="none" strike="noStrike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ru-RU" sz="1300" u="none" strike="noStrike" kern="1200" dirty="0" smtClean="0"/>
                        <a:t>99,5</a:t>
                      </a:r>
                      <a:endParaRPr lang="ru-RU" sz="1300" u="none" strike="noStrike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620" marR="7620" marT="7620" marB="0" anchor="b"/>
                </a:tc>
              </a:tr>
              <a:tr h="227823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300" u="none" strike="noStrike" dirty="0" smtClean="0"/>
                        <a:t> Обеспечение комфортного проживания в секторе индивид</a:t>
                      </a:r>
                      <a:r>
                        <a:rPr lang="ru-RU" sz="1300" u="none" strike="noStrike" baseline="0" dirty="0" smtClean="0"/>
                        <a:t> жилой застройки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002" marR="9002" marT="9000" marB="0" anchor="b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ru-RU" sz="1300" u="none" strike="noStrike" kern="1200" dirty="0" smtClean="0"/>
                        <a:t>382</a:t>
                      </a:r>
                      <a:endParaRPr lang="ru-RU" sz="1300" u="none" strike="noStrike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ru-RU" sz="1300" u="none" strike="noStrike" kern="1200" dirty="0" smtClean="0"/>
                        <a:t>232</a:t>
                      </a:r>
                      <a:endParaRPr lang="ru-RU" sz="1300" u="none" strike="noStrike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ru-RU" sz="1300" u="none" strike="noStrike" kern="1200" dirty="0" smtClean="0"/>
                        <a:t>60,7</a:t>
                      </a:r>
                      <a:endParaRPr lang="ru-RU" sz="1300" u="none" strike="noStrike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620" marR="7620" marT="7620" marB="0" anchor="b"/>
                </a:tc>
              </a:tr>
              <a:tr h="227823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300" u="none" strike="noStrike" dirty="0" smtClean="0"/>
                        <a:t> Управление муниципальными финансами НГО 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002" marR="9002" marT="9000" marB="0" anchor="b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ru-RU" sz="1300" u="none" strike="noStrike" kern="1200" dirty="0" smtClean="0"/>
                        <a:t>177</a:t>
                      </a:r>
                      <a:endParaRPr lang="ru-RU" sz="1300" u="none" strike="noStrike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ru-RU" sz="1300" u="none" strike="noStrike" kern="1200" dirty="0" smtClean="0"/>
                        <a:t>175</a:t>
                      </a:r>
                      <a:endParaRPr lang="ru-RU" sz="1300" u="none" strike="noStrike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ru-RU" sz="1300" u="none" strike="noStrike" kern="1200" dirty="0" smtClean="0"/>
                        <a:t>98,9</a:t>
                      </a:r>
                      <a:endParaRPr lang="ru-RU" sz="1300" u="none" strike="noStrike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620" marR="7620" marT="7620" marB="0" anchor="b"/>
                </a:tc>
              </a:tr>
              <a:tr h="227823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300" u="none" strike="noStrike" dirty="0" smtClean="0"/>
                        <a:t> Управление муниципальным имуществом НГО 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002" marR="9002" marT="9000" marB="0" anchor="b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ru-RU" sz="1300" u="none" strike="noStrike" kern="1200" dirty="0" smtClean="0"/>
                        <a:t>102</a:t>
                      </a:r>
                      <a:endParaRPr lang="ru-RU" sz="1300" u="none" strike="noStrike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ru-RU" sz="1300" u="none" strike="noStrike" kern="1200" dirty="0" smtClean="0"/>
                        <a:t>102</a:t>
                      </a:r>
                      <a:endParaRPr lang="ru-RU" sz="1300" u="none" strike="noStrike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ru-RU" sz="1300" u="none" strike="noStrike" kern="1200" dirty="0" smtClean="0"/>
                        <a:t>100,0</a:t>
                      </a:r>
                      <a:endParaRPr lang="ru-RU" sz="1300" u="none" strike="noStrike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620" marR="7620" marT="7620" marB="0" anchor="b"/>
                </a:tc>
              </a:tr>
              <a:tr h="227823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300" u="none" strike="noStrike" dirty="0"/>
                        <a:t> Основные направления развития территории НГО 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002" marR="9002" marT="9000" marB="0" anchor="b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ru-RU" sz="1300" u="none" strike="noStrike" kern="1200" dirty="0" smtClean="0"/>
                        <a:t>59</a:t>
                      </a:r>
                      <a:endParaRPr lang="ru-RU" sz="1300" u="none" strike="noStrike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ru-RU" sz="1300" u="none" strike="noStrike" kern="1200" dirty="0" smtClean="0"/>
                        <a:t>57</a:t>
                      </a:r>
                      <a:endParaRPr lang="ru-RU" sz="1300" u="none" strike="noStrike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ru-RU" sz="1300" u="none" strike="noStrike" kern="1200" dirty="0" smtClean="0"/>
                        <a:t>96,6</a:t>
                      </a:r>
                      <a:endParaRPr lang="ru-RU" sz="1300" u="none" strike="noStrike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620" marR="7620" marT="7620" marB="0" anchor="b"/>
                </a:tc>
              </a:tr>
              <a:tr h="227823">
                <a:tc>
                  <a:txBody>
                    <a:bodyPr/>
                    <a:lstStyle/>
                    <a:p>
                      <a:pPr marL="0" marR="0" indent="0" algn="l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300" u="none" strike="noStrike" dirty="0" smtClean="0"/>
                        <a:t> Реализация молодежной политики в НГО </a:t>
                      </a:r>
                      <a:endParaRPr lang="ru-RU" sz="1300" b="0" i="0" u="none" strike="noStrike" dirty="0">
                        <a:solidFill>
                          <a:schemeClr val="accent3">
                            <a:lumMod val="25000"/>
                          </a:schemeClr>
                        </a:solidFill>
                        <a:latin typeface="+mn-lt"/>
                      </a:endParaRPr>
                    </a:p>
                  </a:txBody>
                  <a:tcPr marL="9002" marR="9002" marT="9000" marB="0" anchor="b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ru-RU" sz="1300" u="none" strike="noStrike" kern="1200" dirty="0" smtClean="0"/>
                        <a:t>11</a:t>
                      </a:r>
                      <a:endParaRPr lang="ru-RU" sz="1300" u="none" strike="noStrike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ru-RU" sz="1300" u="none" strike="noStrike" kern="1200" dirty="0" smtClean="0"/>
                        <a:t>11</a:t>
                      </a:r>
                      <a:endParaRPr lang="ru-RU" sz="1300" u="none" strike="noStrike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ru-RU" sz="1300" u="none" strike="noStrike" kern="1200" dirty="0" smtClean="0"/>
                        <a:t>100,0</a:t>
                      </a:r>
                      <a:endParaRPr lang="ru-RU" sz="1300" u="none" strike="noStrike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620" marR="7620" marT="7620" marB="0" anchor="b"/>
                </a:tc>
              </a:tr>
              <a:tr h="227823">
                <a:tc>
                  <a:txBody>
                    <a:bodyPr/>
                    <a:lstStyle/>
                    <a:p>
                      <a:pPr marL="0" marR="0" indent="0" algn="l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300" u="none" strike="noStrike" dirty="0" smtClean="0"/>
                        <a:t> Развитие субъектов малого и среднего предпринимательства  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002" marR="9002" marT="9000" marB="0" anchor="b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ru-RU" sz="1300" u="none" strike="noStrike" kern="1200" dirty="0" smtClean="0"/>
                        <a:t>10</a:t>
                      </a:r>
                      <a:endParaRPr lang="ru-RU" sz="1300" u="none" strike="noStrike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ru-RU" sz="1300" u="none" strike="noStrike" kern="1200" dirty="0" smtClean="0"/>
                        <a:t>10</a:t>
                      </a:r>
                      <a:endParaRPr lang="ru-RU" sz="1300" u="none" strike="noStrike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ru-RU" sz="1300" u="none" strike="noStrike" kern="1200" dirty="0" smtClean="0"/>
                        <a:t>100,0</a:t>
                      </a:r>
                      <a:endParaRPr lang="ru-RU" sz="1300" u="none" strike="noStrike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620" marR="7620" marT="7620" marB="0" anchor="b"/>
                </a:tc>
              </a:tr>
              <a:tr h="227823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300" u="none" strike="noStrike" dirty="0"/>
                        <a:t> </a:t>
                      </a:r>
                      <a:r>
                        <a:rPr lang="ru-RU" sz="1300" u="none" strike="noStrike" dirty="0" smtClean="0"/>
                        <a:t>Управление капиталовложениями НГО 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002" marR="9002" marT="9000" marB="0" anchor="b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ru-RU" sz="1300" u="none" strike="noStrike" kern="1200" dirty="0" smtClean="0"/>
                        <a:t>19</a:t>
                      </a:r>
                      <a:endParaRPr lang="ru-RU" sz="1300" u="none" strike="noStrike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ru-RU" sz="1300" u="none" strike="noStrike" kern="1200" dirty="0" smtClean="0"/>
                        <a:t>16</a:t>
                      </a:r>
                      <a:endParaRPr lang="ru-RU" sz="1300" u="none" strike="noStrike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ru-RU" sz="1300" u="none" strike="noStrike" kern="1200" dirty="0" smtClean="0"/>
                        <a:t>84,2</a:t>
                      </a:r>
                      <a:endParaRPr lang="ru-RU" sz="1300" u="none" strike="noStrike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620" marR="7620" marT="7620" marB="0" anchor="b"/>
                </a:tc>
              </a:tr>
              <a:tr h="227823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300" u="none" strike="noStrike" dirty="0" smtClean="0"/>
                        <a:t> Поддержка социально ориентированных некоммерческих организаций 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002" marR="9002" marT="9000" marB="0" anchor="b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ru-RU" sz="1300" u="none" strike="noStrike" kern="1200" dirty="0" smtClean="0"/>
                        <a:t>2</a:t>
                      </a:r>
                      <a:endParaRPr lang="ru-RU" sz="1300" u="none" strike="noStrike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ru-RU" sz="1300" u="none" strike="noStrike" kern="1200" dirty="0" smtClean="0"/>
                        <a:t>2</a:t>
                      </a:r>
                      <a:endParaRPr lang="ru-RU" sz="1300" u="none" strike="noStrike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ru-RU" sz="1300" u="none" strike="noStrike" kern="1200" dirty="0" smtClean="0"/>
                        <a:t>100,0</a:t>
                      </a:r>
                      <a:endParaRPr lang="ru-RU" sz="1300" u="none" strike="noStrike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620" marR="7620" marT="7620" marB="0" anchor="b"/>
                </a:tc>
              </a:tr>
              <a:tr h="227823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300" u="none" strike="noStrike" dirty="0" smtClean="0"/>
                        <a:t> Охрана окружающей среды в границах НГО 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002" marR="9002" marT="9000" marB="0" anchor="b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ru-RU" sz="1300" u="none" strike="noStrike" kern="1200" dirty="0" smtClean="0"/>
                        <a:t>6</a:t>
                      </a:r>
                      <a:endParaRPr lang="ru-RU" sz="1300" u="none" strike="noStrike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ru-RU" sz="1300" u="none" strike="noStrike" kern="1200" dirty="0" smtClean="0"/>
                        <a:t>5</a:t>
                      </a:r>
                      <a:endParaRPr lang="ru-RU" sz="1300" u="none" strike="noStrike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ru-RU" sz="1300" u="none" strike="noStrike" kern="1200" dirty="0" smtClean="0"/>
                        <a:t>83,3</a:t>
                      </a:r>
                      <a:endParaRPr lang="ru-RU" sz="1300" u="none" strike="noStrike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620" marR="7620" marT="7620" marB="0" anchor="b"/>
                </a:tc>
              </a:tr>
            </a:tbl>
          </a:graphicData>
        </a:graphic>
      </p:graphicFrame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034BE65-D03A-4C7F-AA65-DDEDBE111AF8}" type="slidenum">
              <a:rPr lang="ru-RU" smtClean="0"/>
              <a:pPr>
                <a:defRPr/>
              </a:pPr>
              <a:t>19</a:t>
            </a:fld>
            <a:endParaRPr lang="ru-RU" dirty="0"/>
          </a:p>
        </p:txBody>
      </p:sp>
      <p:pic>
        <p:nvPicPr>
          <p:cNvPr id="9" name="Picture 2" descr="D:\Work\Bachti\!!!ВНУТРЕННИЕ\декабрь\презентация\фотозона размер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53403" y="0"/>
            <a:ext cx="1368672" cy="9144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Скругленный прямоугольник 9"/>
          <p:cNvSpPr/>
          <p:nvPr/>
        </p:nvSpPr>
        <p:spPr>
          <a:xfrm>
            <a:off x="0" y="0"/>
            <a:ext cx="1440160" cy="432048"/>
          </a:xfrm>
          <a:prstGeom prst="roundRect">
            <a:avLst/>
          </a:prstGeom>
          <a:solidFill>
            <a:schemeClr val="accent1">
              <a:lumMod val="60000"/>
              <a:lumOff val="40000"/>
              <a:alpha val="14000"/>
            </a:schemeClr>
          </a:solidFill>
          <a:ln w="9525"/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err="1" smtClean="0">
                <a:solidFill>
                  <a:schemeClr val="tx1"/>
                </a:solidFill>
                <a:latin typeface="Cambria" pitchFamily="18" charset="0"/>
              </a:rPr>
              <a:t>Млн</a:t>
            </a:r>
            <a:r>
              <a:rPr lang="ru-RU" b="1" dirty="0" smtClean="0">
                <a:solidFill>
                  <a:schemeClr val="tx1"/>
                </a:solidFill>
                <a:latin typeface="Cambria" pitchFamily="18" charset="0"/>
              </a:rPr>
              <a:t> </a:t>
            </a:r>
            <a:r>
              <a:rPr lang="ru-RU" b="1" dirty="0">
                <a:solidFill>
                  <a:schemeClr val="tx1"/>
                </a:solidFill>
                <a:latin typeface="Cambria" pitchFamily="18" charset="0"/>
              </a:rPr>
              <a:t>руб.</a:t>
            </a:r>
          </a:p>
        </p:txBody>
      </p:sp>
    </p:spTree>
  </p:cSld>
  <p:clrMapOvr>
    <a:masterClrMapping/>
  </p:clrMapOvr>
  <p:transition spd="slow">
    <p:cover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610899" y="224652"/>
            <a:ext cx="7621412" cy="640866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Уважаемые новокузнечане!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034BE65-D03A-4C7F-AA65-DDEDBE111AF8}" type="slidenum">
              <a:rPr lang="ru-RU" smtClean="0"/>
              <a:pPr>
                <a:defRPr/>
              </a:pPr>
              <a:t>2</a:t>
            </a:fld>
            <a:endParaRPr lang="ru-RU" dirty="0"/>
          </a:p>
        </p:txBody>
      </p:sp>
      <p:pic>
        <p:nvPicPr>
          <p:cNvPr id="8" name="Picture 2" descr="D:\Work\Bachti\!!!ВНУТРЕННИЕ\декабрь\презентация\фотозона размер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353675" y="0"/>
            <a:ext cx="1168399" cy="80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4143376" y="866775"/>
            <a:ext cx="7105650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361950" algn="just">
              <a:buNone/>
            </a:pPr>
            <a:r>
              <a:rPr lang="ru-RU" sz="165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Вашему вниманию предлагаем информационный материал по </a:t>
            </a:r>
            <a:r>
              <a:rPr lang="ru-RU" sz="17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отчету об исполнении бюджета Новокузнецкого городского округа за 2021 год в формате – </a:t>
            </a:r>
            <a:r>
              <a:rPr lang="ru-RU" sz="17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«Бюджет для граждан»</a:t>
            </a:r>
            <a:r>
              <a:rPr lang="ru-RU" sz="17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, это упрощенная версия отчета об исполнении бюджета. Мы постарались кратко, наглядно и доступно изложить сложные финансовые отчеты и механизмы.</a:t>
            </a:r>
          </a:p>
          <a:p>
            <a:pPr marL="0" indent="361950" algn="just">
              <a:buNone/>
            </a:pPr>
            <a:r>
              <a:rPr lang="ru-RU" sz="17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Здесь наглядно представлены объемы доходов и расходов бюджета городского округа за 2021 год, их динамика поступлений в сравнении с предыдущими годами, основные направления расходования средств бюджета в отчетном году на финансирование мероприятий в сфере образования, культуры, молодежной и социальной политики, жилищно-коммунального хозяйства и других сферах.</a:t>
            </a:r>
          </a:p>
          <a:p>
            <a:pPr marL="0" indent="361950" algn="just">
              <a:buNone/>
            </a:pPr>
            <a:r>
              <a:rPr lang="ru-RU" sz="17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Надеюсь, что знакомство с результатами и особенностями муниципальных финансов за 2021 год будет для вас не только интересным, но и полезным, что даст вам в дальнейшем возможность в обсуждении важных вопросов и принятии решений, связанных с жизнедеятельностью нашего города.</a:t>
            </a:r>
          </a:p>
        </p:txBody>
      </p:sp>
      <p:sp>
        <p:nvSpPr>
          <p:cNvPr id="253955" name="Rectangle 3"/>
          <p:cNvSpPr>
            <a:spLocks noChangeArrowheads="1"/>
          </p:cNvSpPr>
          <p:nvPr/>
        </p:nvSpPr>
        <p:spPr bwMode="auto">
          <a:xfrm>
            <a:off x="6038194" y="5599717"/>
            <a:ext cx="5191782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ahoma" pitchFamily="34" charset="0"/>
                <a:cs typeface="Tahoma" pitchFamily="34" charset="0"/>
              </a:rPr>
              <a:t>Заместитель Главы города -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ahoma" pitchFamily="34" charset="0"/>
                <a:cs typeface="Tahoma" pitchFamily="34" charset="0"/>
              </a:rPr>
              <a:t>начальник Финансового управления города Новокузнецка       </a:t>
            </a: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ahoma" pitchFamily="34" charset="0"/>
                <a:cs typeface="Tahoma" pitchFamily="34" charset="0"/>
              </a:rPr>
              <a:t>Олеся Александровна Алешкова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258053" name="Picture 5" descr="C:\Users\les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5310" y="646387"/>
            <a:ext cx="3626070" cy="5470634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cover dir="r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81963" y="0"/>
            <a:ext cx="8424088" cy="544327"/>
          </a:xfrm>
        </p:spPr>
        <p:txBody>
          <a:bodyPr>
            <a:noAutofit/>
          </a:bodyPr>
          <a:lstStyle/>
          <a:p>
            <a:pPr defTabSz="1022286" fontAlgn="base">
              <a:spcAft>
                <a:spcPct val="0"/>
              </a:spcAft>
              <a:defRPr/>
            </a:pPr>
            <a:r>
              <a:rPr lang="ru-RU" sz="20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Расходы бюджета на реализацию муниципальных программ в 2021 году</a:t>
            </a: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619500" y="1686733"/>
          <a:ext cx="3629025" cy="26479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2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034BE65-D03A-4C7F-AA65-DDEDBE111AF8}" type="slidenum">
              <a:rPr lang="ru-RU" smtClean="0"/>
              <a:pPr>
                <a:defRPr/>
              </a:pPr>
              <a:t>20</a:t>
            </a:fld>
            <a:endParaRPr lang="ru-RU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31872" y="1804840"/>
            <a:ext cx="3404463" cy="1088654"/>
          </a:xfrm>
          <a:prstGeom prst="roundRect">
            <a:avLst/>
          </a:prstGeom>
          <a:solidFill>
            <a:schemeClr val="accent1">
              <a:lumMod val="40000"/>
              <a:lumOff val="60000"/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chemeClr val="tx1"/>
                </a:solidFill>
              </a:rPr>
              <a:t>Муниципальные программы социальной направленности</a:t>
            </a:r>
          </a:p>
          <a:p>
            <a:pPr algn="ctr"/>
            <a:r>
              <a:rPr lang="ru-RU" sz="2000" b="1" dirty="0" smtClean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12 700</a:t>
            </a:r>
            <a:endParaRPr lang="ru-RU" sz="2000" b="1" dirty="0">
              <a:solidFill>
                <a:srgbClr val="FF000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204934" y="2923215"/>
            <a:ext cx="3447933" cy="1632981"/>
          </a:xfrm>
          <a:prstGeom prst="roundRect">
            <a:avLst/>
          </a:prstGeom>
          <a:solidFill>
            <a:schemeClr val="accent1">
              <a:lumMod val="40000"/>
              <a:lumOff val="60000"/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Clr>
                <a:srgbClr val="FF0000"/>
              </a:buClr>
              <a:buSzPct val="120000"/>
              <a:buFont typeface="Wingdings" pitchFamily="2" charset="2"/>
              <a:buChar char="ü"/>
            </a:pPr>
            <a:r>
              <a:rPr lang="ru-RU" sz="1400" dirty="0" smtClean="0">
                <a:solidFill>
                  <a:schemeClr val="tx1"/>
                </a:solidFill>
              </a:rPr>
              <a:t>Защита детей-сирот</a:t>
            </a:r>
          </a:p>
          <a:p>
            <a:pPr>
              <a:buClr>
                <a:srgbClr val="FF0000"/>
              </a:buClr>
              <a:buSzPct val="120000"/>
              <a:buFont typeface="Wingdings" pitchFamily="2" charset="2"/>
              <a:buChar char="ü"/>
            </a:pPr>
            <a:r>
              <a:rPr lang="ru-RU" sz="1400" dirty="0" smtClean="0">
                <a:solidFill>
                  <a:schemeClr val="tx1"/>
                </a:solidFill>
              </a:rPr>
              <a:t>Социальная защита</a:t>
            </a:r>
          </a:p>
          <a:p>
            <a:pPr>
              <a:buClr>
                <a:srgbClr val="FF0000"/>
              </a:buClr>
              <a:buSzPct val="120000"/>
              <a:buFont typeface="Wingdings" pitchFamily="2" charset="2"/>
              <a:buChar char="ü"/>
            </a:pPr>
            <a:r>
              <a:rPr lang="ru-RU" sz="1400" dirty="0" smtClean="0">
                <a:solidFill>
                  <a:schemeClr val="tx1"/>
                </a:solidFill>
              </a:rPr>
              <a:t>Развитие образования</a:t>
            </a:r>
          </a:p>
          <a:p>
            <a:pPr>
              <a:buClr>
                <a:srgbClr val="FF0000"/>
              </a:buClr>
              <a:buSzPct val="120000"/>
              <a:buFont typeface="Wingdings" pitchFamily="2" charset="2"/>
              <a:buChar char="ü"/>
            </a:pPr>
            <a:r>
              <a:rPr lang="ru-RU" sz="1400" dirty="0" smtClean="0">
                <a:solidFill>
                  <a:schemeClr val="tx1"/>
                </a:solidFill>
              </a:rPr>
              <a:t> Молодежная политика</a:t>
            </a:r>
          </a:p>
          <a:p>
            <a:pPr>
              <a:buClr>
                <a:srgbClr val="FF0000"/>
              </a:buClr>
              <a:buSzPct val="120000"/>
              <a:buFont typeface="Wingdings" pitchFamily="2" charset="2"/>
              <a:buChar char="ü"/>
            </a:pPr>
            <a:r>
              <a:rPr lang="ru-RU" sz="1400" dirty="0" smtClean="0">
                <a:solidFill>
                  <a:schemeClr val="tx1"/>
                </a:solidFill>
              </a:rPr>
              <a:t>Развитие культуры</a:t>
            </a:r>
          </a:p>
          <a:p>
            <a:pPr>
              <a:buClr>
                <a:srgbClr val="FF0000"/>
              </a:buClr>
              <a:buSzPct val="120000"/>
              <a:buFont typeface="Wingdings" pitchFamily="2" charset="2"/>
              <a:buChar char="ü"/>
            </a:pPr>
            <a:r>
              <a:rPr lang="ru-RU" sz="1400" dirty="0" smtClean="0">
                <a:solidFill>
                  <a:schemeClr val="tx1"/>
                </a:solidFill>
              </a:rPr>
              <a:t>Развитие физкультуры</a:t>
            </a: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7372867" y="1778026"/>
            <a:ext cx="3992344" cy="1428859"/>
          </a:xfrm>
          <a:prstGeom prst="roundRect">
            <a:avLst/>
          </a:prstGeom>
          <a:solidFill>
            <a:schemeClr val="accent4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chemeClr val="tx1"/>
                </a:solidFill>
              </a:rPr>
              <a:t>Муниципальные программы, направленные на обеспечение безопасных условий жизнедеятельности </a:t>
            </a:r>
          </a:p>
          <a:p>
            <a:pPr algn="ctr"/>
            <a:r>
              <a:rPr lang="ru-RU" sz="2000" b="1" dirty="0" smtClean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11 563</a:t>
            </a:r>
            <a:endParaRPr lang="ru-RU" sz="2000" b="1" dirty="0">
              <a:solidFill>
                <a:srgbClr val="FF000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7379574" y="3210368"/>
            <a:ext cx="3940481" cy="2493999"/>
          </a:xfrm>
          <a:prstGeom prst="roundRect">
            <a:avLst/>
          </a:prstGeom>
          <a:solidFill>
            <a:schemeClr val="accent4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Clr>
                <a:srgbClr val="FF0000"/>
              </a:buClr>
              <a:buSzPct val="120000"/>
              <a:buFont typeface="Wingdings" pitchFamily="2" charset="2"/>
              <a:buChar char="ü"/>
            </a:pPr>
            <a:endParaRPr lang="ru-RU" sz="1400" dirty="0" smtClean="0">
              <a:solidFill>
                <a:schemeClr val="tx1"/>
              </a:solidFill>
            </a:endParaRPr>
          </a:p>
          <a:p>
            <a:pPr>
              <a:buClr>
                <a:srgbClr val="FF0000"/>
              </a:buClr>
              <a:buSzPct val="120000"/>
              <a:buFont typeface="Wingdings" pitchFamily="2" charset="2"/>
              <a:buChar char="ü"/>
            </a:pPr>
            <a:r>
              <a:rPr lang="ru-RU" sz="1400" dirty="0" smtClean="0">
                <a:solidFill>
                  <a:schemeClr val="tx1"/>
                </a:solidFill>
              </a:rPr>
              <a:t>Пассажирские перевозки</a:t>
            </a:r>
          </a:p>
          <a:p>
            <a:pPr>
              <a:buClr>
                <a:srgbClr val="FF0000"/>
              </a:buClr>
              <a:buSzPct val="120000"/>
              <a:buFont typeface="Wingdings" pitchFamily="2" charset="2"/>
              <a:buChar char="ü"/>
            </a:pPr>
            <a:r>
              <a:rPr lang="ru-RU" sz="1400" dirty="0" smtClean="0">
                <a:solidFill>
                  <a:schemeClr val="tx1"/>
                </a:solidFill>
              </a:rPr>
              <a:t>Жилье для граждан</a:t>
            </a:r>
          </a:p>
          <a:p>
            <a:pPr>
              <a:buClr>
                <a:srgbClr val="FF0000"/>
              </a:buClr>
              <a:buSzPct val="120000"/>
              <a:buFont typeface="Wingdings" pitchFamily="2" charset="2"/>
              <a:buChar char="ü"/>
            </a:pPr>
            <a:r>
              <a:rPr lang="ru-RU" sz="1400" dirty="0" smtClean="0">
                <a:solidFill>
                  <a:schemeClr val="tx1"/>
                </a:solidFill>
              </a:rPr>
              <a:t>Благоустройство города</a:t>
            </a:r>
          </a:p>
          <a:p>
            <a:pPr>
              <a:buClr>
                <a:srgbClr val="FF0000"/>
              </a:buClr>
              <a:buSzPct val="120000"/>
              <a:buFont typeface="Wingdings" pitchFamily="2" charset="2"/>
              <a:buChar char="ü"/>
            </a:pPr>
            <a:r>
              <a:rPr lang="ru-RU" sz="1400" dirty="0" smtClean="0">
                <a:solidFill>
                  <a:schemeClr val="tx1"/>
                </a:solidFill>
              </a:rPr>
              <a:t>Развитие ЖКХ</a:t>
            </a:r>
          </a:p>
          <a:p>
            <a:pPr>
              <a:buClr>
                <a:srgbClr val="FF0000"/>
              </a:buClr>
              <a:buSzPct val="120000"/>
              <a:buFont typeface="Wingdings" pitchFamily="2" charset="2"/>
              <a:buChar char="ü"/>
            </a:pPr>
            <a:r>
              <a:rPr lang="ru-RU" sz="1400" dirty="0" smtClean="0">
                <a:solidFill>
                  <a:schemeClr val="tx1"/>
                </a:solidFill>
              </a:rPr>
              <a:t>Строительство</a:t>
            </a:r>
          </a:p>
          <a:p>
            <a:pPr>
              <a:buClr>
                <a:srgbClr val="FF0000"/>
              </a:buClr>
              <a:buSzPct val="120000"/>
              <a:buFont typeface="Wingdings" pitchFamily="2" charset="2"/>
              <a:buChar char="ü"/>
            </a:pPr>
            <a:r>
              <a:rPr lang="ru-RU" sz="1400" dirty="0" smtClean="0">
                <a:solidFill>
                  <a:schemeClr val="tx1"/>
                </a:solidFill>
              </a:rPr>
              <a:t>Защита ГО и ЧС</a:t>
            </a:r>
          </a:p>
          <a:p>
            <a:pPr>
              <a:buClr>
                <a:srgbClr val="FF0000"/>
              </a:buClr>
              <a:buSzPct val="120000"/>
              <a:buFont typeface="Wingdings" pitchFamily="2" charset="2"/>
              <a:buChar char="ü"/>
            </a:pPr>
            <a:r>
              <a:rPr lang="ru-RU" sz="1400" dirty="0" smtClean="0">
                <a:solidFill>
                  <a:schemeClr val="tx1"/>
                </a:solidFill>
              </a:rPr>
              <a:t>Сектор </a:t>
            </a:r>
            <a:r>
              <a:rPr lang="ru-RU" sz="1400" dirty="0" err="1" smtClean="0">
                <a:solidFill>
                  <a:schemeClr val="tx1"/>
                </a:solidFill>
              </a:rPr>
              <a:t>идивид</a:t>
            </a:r>
            <a:r>
              <a:rPr lang="ru-RU" sz="1400" dirty="0" smtClean="0">
                <a:solidFill>
                  <a:schemeClr val="tx1"/>
                </a:solidFill>
              </a:rPr>
              <a:t> жил застройки</a:t>
            </a:r>
          </a:p>
          <a:p>
            <a:pPr>
              <a:buClr>
                <a:srgbClr val="FF0000"/>
              </a:buClr>
              <a:buSzPct val="120000"/>
              <a:buFont typeface="Wingdings" pitchFamily="2" charset="2"/>
              <a:buChar char="ü"/>
            </a:pPr>
            <a:r>
              <a:rPr lang="ru-RU" sz="1400" dirty="0" smtClean="0">
                <a:solidFill>
                  <a:schemeClr val="tx1"/>
                </a:solidFill>
              </a:rPr>
              <a:t>Охрана среды</a:t>
            </a:r>
          </a:p>
          <a:p>
            <a:pPr>
              <a:buClr>
                <a:srgbClr val="FF0000"/>
              </a:buClr>
              <a:buSzPct val="120000"/>
              <a:buFont typeface="Wingdings" pitchFamily="2" charset="2"/>
              <a:buChar char="ü"/>
            </a:pPr>
            <a:r>
              <a:rPr lang="ru-RU" sz="1400" dirty="0" smtClean="0">
                <a:solidFill>
                  <a:schemeClr val="tx1"/>
                </a:solidFill>
              </a:rPr>
              <a:t>Управление капиталовложениями</a:t>
            </a:r>
          </a:p>
          <a:p>
            <a:pPr>
              <a:buClr>
                <a:srgbClr val="FF0000"/>
              </a:buClr>
              <a:buSzPct val="120000"/>
              <a:buFont typeface="Wingdings" pitchFamily="2" charset="2"/>
              <a:buChar char="ü"/>
            </a:pPr>
            <a:r>
              <a:rPr lang="ru-RU" sz="1400" dirty="0" smtClean="0">
                <a:solidFill>
                  <a:schemeClr val="tx1"/>
                </a:solidFill>
              </a:rPr>
              <a:t>Развитие Новокузнецка </a:t>
            </a:r>
          </a:p>
          <a:p>
            <a:pPr>
              <a:buClr>
                <a:srgbClr val="FF0000"/>
              </a:buClr>
              <a:buSzPct val="120000"/>
            </a:pPr>
            <a:r>
              <a:rPr lang="ru-RU" sz="1400" dirty="0" smtClean="0">
                <a:solidFill>
                  <a:schemeClr val="tx1"/>
                </a:solidFill>
              </a:rPr>
              <a:t>      (градостроительство)</a:t>
            </a:r>
          </a:p>
          <a:p>
            <a:pPr>
              <a:buClr>
                <a:srgbClr val="FF0000"/>
              </a:buClr>
              <a:buSzPct val="120000"/>
            </a:pPr>
            <a:endParaRPr lang="ru-RU" sz="1400" dirty="0" smtClean="0">
              <a:solidFill>
                <a:schemeClr val="tx1"/>
              </a:solidFill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583668" y="4350769"/>
            <a:ext cx="2631317" cy="1020613"/>
          </a:xfrm>
          <a:prstGeom prst="roundRect">
            <a:avLst/>
          </a:prstGeom>
          <a:solidFill>
            <a:schemeClr val="accent6">
              <a:lumMod val="75000"/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chemeClr val="tx1"/>
                </a:solidFill>
              </a:rPr>
              <a:t>Муниципальные программы общей направленности</a:t>
            </a:r>
          </a:p>
          <a:p>
            <a:pPr algn="ctr"/>
            <a:r>
              <a:rPr lang="ru-RU" sz="2000" b="1" dirty="0" smtClean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289</a:t>
            </a:r>
            <a:endParaRPr lang="ru-RU" sz="2000" b="1" dirty="0">
              <a:solidFill>
                <a:srgbClr val="FF000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2899751" y="5364562"/>
            <a:ext cx="4376475" cy="1020613"/>
          </a:xfrm>
          <a:prstGeom prst="roundRect">
            <a:avLst/>
          </a:prstGeom>
          <a:solidFill>
            <a:schemeClr val="accent6">
              <a:lumMod val="75000"/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Clr>
                <a:srgbClr val="FF0000"/>
              </a:buClr>
              <a:buSzPct val="120000"/>
              <a:buFont typeface="Wingdings" pitchFamily="2" charset="2"/>
              <a:buChar char="ü"/>
            </a:pPr>
            <a:r>
              <a:rPr lang="ru-RU" sz="1400" dirty="0" smtClean="0">
                <a:solidFill>
                  <a:schemeClr val="tx1"/>
                </a:solidFill>
              </a:rPr>
              <a:t>Управление муниципальными финансами</a:t>
            </a:r>
          </a:p>
          <a:p>
            <a:pPr>
              <a:buClr>
                <a:srgbClr val="FF0000"/>
              </a:buClr>
              <a:buSzPct val="120000"/>
              <a:buFont typeface="Wingdings" pitchFamily="2" charset="2"/>
              <a:buChar char="ü"/>
            </a:pPr>
            <a:r>
              <a:rPr lang="ru-RU" sz="1400" dirty="0" smtClean="0">
                <a:solidFill>
                  <a:schemeClr val="tx1"/>
                </a:solidFill>
              </a:rPr>
              <a:t>Управление муниципальным имуществом</a:t>
            </a:r>
          </a:p>
          <a:p>
            <a:pPr>
              <a:buClr>
                <a:srgbClr val="FF0000"/>
              </a:buClr>
              <a:buSzPct val="120000"/>
              <a:buFont typeface="Wingdings" pitchFamily="2" charset="2"/>
              <a:buChar char="ü"/>
            </a:pPr>
            <a:r>
              <a:rPr lang="ru-RU" sz="1400" dirty="0" smtClean="0">
                <a:solidFill>
                  <a:schemeClr val="tx1"/>
                </a:solidFill>
              </a:rPr>
              <a:t>Развитие предпринимательства</a:t>
            </a:r>
          </a:p>
          <a:p>
            <a:pPr>
              <a:buClr>
                <a:srgbClr val="FF0000"/>
              </a:buClr>
              <a:buSzPct val="120000"/>
              <a:buFont typeface="Wingdings" pitchFamily="2" charset="2"/>
              <a:buChar char="ü"/>
            </a:pPr>
            <a:r>
              <a:rPr lang="ru-RU" sz="1400" dirty="0" smtClean="0">
                <a:solidFill>
                  <a:schemeClr val="tx1"/>
                </a:solidFill>
              </a:rPr>
              <a:t>Поддержка НКО</a:t>
            </a: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3041755" y="706697"/>
            <a:ext cx="4907776" cy="1088654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7" name="TextBox 16"/>
          <p:cNvSpPr txBox="1"/>
          <p:nvPr/>
        </p:nvSpPr>
        <p:spPr>
          <a:xfrm>
            <a:off x="3004122" y="801511"/>
            <a:ext cx="493366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1400" i="1" dirty="0" smtClean="0">
                <a:latin typeface="Cambria" pitchFamily="18" charset="0"/>
              </a:rPr>
              <a:t>Исполнение по 20  муниципальным программам составило 97,8% (24 553 </a:t>
            </a:r>
            <a:r>
              <a:rPr lang="ru-RU" sz="1400" i="1" dirty="0" err="1" smtClean="0">
                <a:latin typeface="Cambria" pitchFamily="18" charset="0"/>
              </a:rPr>
              <a:t>млн</a:t>
            </a:r>
            <a:r>
              <a:rPr lang="ru-RU" sz="1400" i="1" dirty="0" smtClean="0">
                <a:latin typeface="Cambria" pitchFamily="18" charset="0"/>
              </a:rPr>
              <a:t> руб.) от общего объема расходов.</a:t>
            </a:r>
          </a:p>
          <a:p>
            <a:pPr algn="ctr"/>
            <a:r>
              <a:rPr lang="ru-RU" sz="1400" i="1" dirty="0" smtClean="0">
                <a:latin typeface="Cambria" pitchFamily="18" charset="0"/>
              </a:rPr>
              <a:t>Непрограммная часть бюджета</a:t>
            </a:r>
          </a:p>
          <a:p>
            <a:pPr algn="ctr"/>
            <a:r>
              <a:rPr lang="ru-RU" sz="1400" i="1" dirty="0" smtClean="0">
                <a:latin typeface="Cambria" pitchFamily="18" charset="0"/>
              </a:rPr>
              <a:t>составила  2,2% (557 </a:t>
            </a:r>
            <a:r>
              <a:rPr lang="ru-RU" sz="1400" i="1" dirty="0" err="1" smtClean="0">
                <a:latin typeface="Cambria" pitchFamily="18" charset="0"/>
              </a:rPr>
              <a:t>млн</a:t>
            </a:r>
            <a:r>
              <a:rPr lang="ru-RU" sz="1400" i="1" dirty="0" smtClean="0">
                <a:latin typeface="Cambria" pitchFamily="18" charset="0"/>
              </a:rPr>
              <a:t> руб.)</a:t>
            </a:r>
            <a:endParaRPr lang="ru-RU" i="1" dirty="0"/>
          </a:p>
        </p:txBody>
      </p:sp>
      <p:pic>
        <p:nvPicPr>
          <p:cNvPr id="19" name="Picture 2" descr="D:\Work\Bachti\!!!ВНУТРЕННИЕ\декабрь\презентация\фотозона размер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53403" y="0"/>
            <a:ext cx="1368672" cy="9144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TextBox 20"/>
          <p:cNvSpPr txBox="1"/>
          <p:nvPr/>
        </p:nvSpPr>
        <p:spPr>
          <a:xfrm>
            <a:off x="5070764" y="2878612"/>
            <a:ext cx="12944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24 558</a:t>
            </a:r>
            <a:endParaRPr lang="ru-RU" sz="2000" b="1" dirty="0">
              <a:solidFill>
                <a:srgbClr val="FF000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0" y="0"/>
            <a:ext cx="1440160" cy="432048"/>
          </a:xfrm>
          <a:prstGeom prst="roundRect">
            <a:avLst/>
          </a:prstGeom>
          <a:solidFill>
            <a:schemeClr val="accent1">
              <a:lumMod val="60000"/>
              <a:lumOff val="40000"/>
              <a:alpha val="14000"/>
            </a:schemeClr>
          </a:solidFill>
          <a:ln w="9525"/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err="1" smtClean="0">
                <a:solidFill>
                  <a:schemeClr val="tx1"/>
                </a:solidFill>
                <a:latin typeface="Cambria" pitchFamily="18" charset="0"/>
              </a:rPr>
              <a:t>Млн</a:t>
            </a:r>
            <a:r>
              <a:rPr lang="ru-RU" b="1" dirty="0" smtClean="0">
                <a:solidFill>
                  <a:schemeClr val="tx1"/>
                </a:solidFill>
                <a:latin typeface="Cambria" pitchFamily="18" charset="0"/>
              </a:rPr>
              <a:t> </a:t>
            </a:r>
            <a:r>
              <a:rPr lang="ru-RU" b="1" dirty="0">
                <a:solidFill>
                  <a:schemeClr val="tx1"/>
                </a:solidFill>
                <a:latin typeface="Cambria" pitchFamily="18" charset="0"/>
              </a:rPr>
              <a:t>руб.</a:t>
            </a:r>
          </a:p>
        </p:txBody>
      </p:sp>
    </p:spTree>
  </p:cSld>
  <p:clrMapOvr>
    <a:masterClrMapping/>
  </p:clrMapOvr>
  <p:transition spd="slow">
    <p:cover dir="r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" descr="C:\Users\urlapo\Pictures\цель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66409"/>
            <a:ext cx="1776183" cy="1114679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861343" y="1"/>
            <a:ext cx="10804748" cy="1039669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</a:bodyPr>
          <a:lstStyle/>
          <a:p>
            <a:pPr algn="ctr" defTabSz="1022286">
              <a:defRPr/>
            </a:pPr>
            <a:r>
              <a:rPr lang="ru-RU" sz="20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Муниципальная программа</a:t>
            </a:r>
          </a:p>
          <a:p>
            <a:pPr algn="ctr" defTabSz="1022286">
              <a:defRPr/>
            </a:pPr>
            <a:r>
              <a:rPr lang="ru-RU" sz="20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«Развитие и функционирование </a:t>
            </a:r>
          </a:p>
          <a:p>
            <a:pPr algn="ctr" defTabSz="1022286">
              <a:defRPr/>
            </a:pPr>
            <a:r>
              <a:rPr lang="ru-RU" sz="20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системы образования города Новокузнецка»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869828" y="1718394"/>
            <a:ext cx="7963433" cy="0"/>
          </a:xfrm>
          <a:prstGeom prst="line">
            <a:avLst/>
          </a:prstGeom>
          <a:ln w="12700">
            <a:solidFill>
              <a:srgbClr val="3B455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1862339" y="3430094"/>
            <a:ext cx="100018" cy="362009"/>
          </a:xfrm>
          <a:prstGeom prst="rect">
            <a:avLst/>
          </a:prstGeom>
        </p:spPr>
        <p:txBody>
          <a:bodyPr wrap="none" lIns="131269" tIns="65636" rIns="131269" bIns="65636" anchor="ctr"/>
          <a:lstStyle/>
          <a:p>
            <a:pPr algn="ctr" defTabSz="1312674">
              <a:defRPr/>
            </a:pPr>
            <a:endParaRPr lang="ru-RU" sz="4500" b="1" dirty="0">
              <a:solidFill>
                <a:schemeClr val="bg1"/>
              </a:solidFill>
              <a:latin typeface="Arial Narrow" panose="020B0606020202030204" pitchFamily="34" charset="0"/>
              <a:ea typeface="+mj-ea"/>
              <a:cs typeface="+mj-cs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952078" y="3716374"/>
            <a:ext cx="920607" cy="723783"/>
          </a:xfrm>
          <a:prstGeom prst="rect">
            <a:avLst/>
          </a:prstGeom>
        </p:spPr>
        <p:txBody>
          <a:bodyPr wrap="none" lIns="131269" tIns="65636" rIns="131269" bIns="65636" anchor="ctr"/>
          <a:lstStyle/>
          <a:p>
            <a:pPr algn="ctr" defTabSz="1312674">
              <a:defRPr/>
            </a:pPr>
            <a:r>
              <a:rPr lang="ru-RU" sz="3000" b="1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9 390</a:t>
            </a:r>
            <a:endParaRPr lang="ru-RU" sz="3000" b="1" dirty="0">
              <a:solidFill>
                <a:schemeClr val="bg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0" y="1657463"/>
            <a:ext cx="6892500" cy="347172"/>
          </a:xfrm>
          <a:prstGeom prst="rect">
            <a:avLst/>
          </a:prstGeom>
        </p:spPr>
        <p:txBody>
          <a:bodyPr wrap="square" lIns="115214" tIns="57607" rIns="115214" bIns="57607">
            <a:spAutoFit/>
          </a:bodyPr>
          <a:lstStyle/>
          <a:p>
            <a:pPr defTabSz="1312674">
              <a:defRPr/>
            </a:pPr>
            <a:r>
              <a:rPr lang="ru-RU" sz="15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Объем </a:t>
            </a:r>
            <a:r>
              <a:rPr lang="ru-RU" sz="1500" b="1" dirty="0">
                <a:latin typeface="Tahoma" pitchFamily="34" charset="0"/>
                <a:ea typeface="Tahoma" pitchFamily="34" charset="0"/>
                <a:cs typeface="Tahoma" pitchFamily="34" charset="0"/>
              </a:rPr>
              <a:t>расходов на реализацию </a:t>
            </a:r>
            <a:r>
              <a:rPr lang="ru-RU" sz="15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муниципальной программы</a:t>
            </a:r>
            <a:endParaRPr lang="ru-RU" sz="1500" b="1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24" name="Picture 4" descr="https://st.depositphotos.com/1552219/1349/i/950/depositphotos_13496359-stock-photo-write-on-board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296150" y="4381501"/>
            <a:ext cx="2266949" cy="2098674"/>
          </a:xfrm>
          <a:prstGeom prst="rect">
            <a:avLst/>
          </a:prstGeom>
          <a:noFill/>
        </p:spPr>
      </p:pic>
      <p:sp>
        <p:nvSpPr>
          <p:cNvPr id="25" name="Прямоугольник 24"/>
          <p:cNvSpPr/>
          <p:nvPr/>
        </p:nvSpPr>
        <p:spPr>
          <a:xfrm rot="283929">
            <a:off x="8349336" y="4672194"/>
            <a:ext cx="718463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9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Расходы на одного</a:t>
            </a:r>
          </a:p>
          <a:p>
            <a:pPr algn="ctr"/>
            <a:r>
              <a:rPr lang="ru-RU" sz="9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жителя в год</a:t>
            </a:r>
          </a:p>
          <a:p>
            <a:pPr algn="ctr">
              <a:lnSpc>
                <a:spcPct val="150000"/>
              </a:lnSpc>
            </a:pPr>
            <a:r>
              <a:rPr lang="ru-RU" sz="900" b="1" dirty="0" smtClean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20 544 </a:t>
            </a:r>
            <a:r>
              <a:rPr lang="ru-RU" sz="9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руб.</a:t>
            </a:r>
          </a:p>
        </p:txBody>
      </p:sp>
      <p:sp>
        <p:nvSpPr>
          <p:cNvPr id="27" name="Прямоугольник 26"/>
          <p:cNvSpPr/>
          <p:nvPr/>
        </p:nvSpPr>
        <p:spPr>
          <a:xfrm>
            <a:off x="2498593" y="1238328"/>
            <a:ext cx="5054731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5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Обеспечение доступности и качества образования</a:t>
            </a:r>
            <a:endParaRPr lang="ru-RU" sz="15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2331660" y="5140250"/>
            <a:ext cx="499207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20 учреждений для дополнительного образования детей – 44 465 занимающихся</a:t>
            </a:r>
            <a:endParaRPr lang="ru-RU" sz="10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2433259" y="5617902"/>
            <a:ext cx="1467068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4 прочих учреждения</a:t>
            </a:r>
            <a:endParaRPr lang="ru-RU" sz="10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34" name="Прямоугольник 33"/>
          <p:cNvSpPr/>
          <p:nvPr/>
        </p:nvSpPr>
        <p:spPr>
          <a:xfrm>
            <a:off x="2434250" y="5914965"/>
            <a:ext cx="350492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Социальные гарантии в сфере образования</a:t>
            </a:r>
          </a:p>
          <a:p>
            <a:endParaRPr lang="ru-RU" sz="10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graphicFrame>
        <p:nvGraphicFramePr>
          <p:cNvPr id="35" name="Диаграмма 34"/>
          <p:cNvGraphicFramePr/>
          <p:nvPr/>
        </p:nvGraphicFramePr>
        <p:xfrm>
          <a:off x="8957336" y="2147978"/>
          <a:ext cx="3231789" cy="218248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36" name="Скругленный прямоугольник 35"/>
          <p:cNvSpPr/>
          <p:nvPr/>
        </p:nvSpPr>
        <p:spPr>
          <a:xfrm>
            <a:off x="9862730" y="4512413"/>
            <a:ext cx="1542496" cy="278662"/>
          </a:xfrm>
          <a:prstGeom prst="roundRect">
            <a:avLst/>
          </a:prstGeom>
          <a:solidFill>
            <a:schemeClr val="accent2">
              <a:lumMod val="75000"/>
              <a:alpha val="96000"/>
            </a:schemeClr>
          </a:solidFill>
          <a:scene3d>
            <a:camera prst="orthographicFront"/>
            <a:lightRig rig="threePt" dir="t"/>
          </a:scene3d>
          <a:sp3d prstMaterial="plastic"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Бюджет области</a:t>
            </a:r>
            <a:endParaRPr lang="ru-RU" sz="1000" dirty="0">
              <a:solidFill>
                <a:schemeClr val="tx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37" name="Скругленный прямоугольник 36"/>
          <p:cNvSpPr/>
          <p:nvPr/>
        </p:nvSpPr>
        <p:spPr>
          <a:xfrm>
            <a:off x="9843680" y="5743574"/>
            <a:ext cx="1542496" cy="257175"/>
          </a:xfrm>
          <a:prstGeom prst="roundRect">
            <a:avLst/>
          </a:prstGeom>
          <a:solidFill>
            <a:schemeClr val="accent1">
              <a:lumMod val="75000"/>
              <a:alpha val="91000"/>
            </a:schemeClr>
          </a:solidFill>
          <a:ln>
            <a:solidFill>
              <a:schemeClr val="accent1">
                <a:lumMod val="75000"/>
                <a:alpha val="88000"/>
              </a:schemeClr>
            </a:solidFill>
          </a:ln>
          <a:scene3d>
            <a:camera prst="orthographicFront"/>
            <a:lightRig rig="threePt" dir="t"/>
          </a:scene3d>
          <a:sp3d prstMaterial="plastic"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Бюджет города</a:t>
            </a:r>
            <a:endParaRPr lang="ru-RU" sz="1000" dirty="0">
              <a:solidFill>
                <a:schemeClr val="tx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38" name="Скругленный прямоугольник 37"/>
          <p:cNvSpPr/>
          <p:nvPr/>
        </p:nvSpPr>
        <p:spPr>
          <a:xfrm>
            <a:off x="9862729" y="4943474"/>
            <a:ext cx="1542496" cy="295276"/>
          </a:xfrm>
          <a:prstGeom prst="roundRect">
            <a:avLst/>
          </a:prstGeom>
          <a:solidFill>
            <a:schemeClr val="accent3">
              <a:lumMod val="75000"/>
              <a:alpha val="93000"/>
            </a:schemeClr>
          </a:solidFill>
          <a:scene3d>
            <a:camera prst="orthographicFront"/>
            <a:lightRig rig="threePt" dir="t"/>
          </a:scene3d>
          <a:sp3d prstMaterial="plastic"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Бюджет Федерации</a:t>
            </a:r>
            <a:endParaRPr lang="ru-RU" sz="1000" dirty="0">
              <a:solidFill>
                <a:schemeClr val="tx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45" name="Скругленный прямоугольник 44"/>
          <p:cNvSpPr/>
          <p:nvPr/>
        </p:nvSpPr>
        <p:spPr>
          <a:xfrm>
            <a:off x="9636679" y="1696929"/>
            <a:ext cx="1723967" cy="340204"/>
          </a:xfrm>
          <a:prstGeom prst="roundRect">
            <a:avLst/>
          </a:prstGeom>
          <a:solidFill>
            <a:schemeClr val="accent1">
              <a:lumMod val="50000"/>
              <a:alpha val="14000"/>
            </a:schemeClr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500" b="1" dirty="0" smtClean="0">
                <a:solidFill>
                  <a:schemeClr val="tx1"/>
                </a:solidFill>
                <a:latin typeface="Cambria" pitchFamily="18" charset="0"/>
              </a:rPr>
              <a:t>источники</a:t>
            </a:r>
            <a:endParaRPr lang="ru-RU" sz="1500" b="1" dirty="0">
              <a:solidFill>
                <a:schemeClr val="tx1"/>
              </a:solidFill>
              <a:latin typeface="Cambria" pitchFamily="18" charset="0"/>
            </a:endParaRPr>
          </a:p>
        </p:txBody>
      </p:sp>
      <p:sp>
        <p:nvSpPr>
          <p:cNvPr id="47" name="Прямоугольник 46"/>
          <p:cNvSpPr/>
          <p:nvPr/>
        </p:nvSpPr>
        <p:spPr>
          <a:xfrm>
            <a:off x="2660665" y="2644074"/>
            <a:ext cx="3600436" cy="4770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500" b="1" dirty="0" smtClean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+</a:t>
            </a:r>
            <a:r>
              <a:rPr lang="ru-RU" sz="1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ежемесячное денежное вознаграждение за  классное</a:t>
            </a:r>
          </a:p>
          <a:p>
            <a:r>
              <a:rPr lang="ru-RU" sz="1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руководство педагогическим работникам (2 308 чел.);</a:t>
            </a:r>
            <a:endParaRPr lang="ru-RU" sz="10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49" name="Прямоугольник 48"/>
          <p:cNvSpPr/>
          <p:nvPr/>
        </p:nvSpPr>
        <p:spPr>
          <a:xfrm>
            <a:off x="2659325" y="3006505"/>
            <a:ext cx="4804520" cy="4770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500" b="1" dirty="0" smtClean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+</a:t>
            </a:r>
            <a:r>
              <a:rPr lang="ru-RU" sz="1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бесплатное горячее питание обучающихся 1-4 классов (27 082 учеников), средняя стоимость питания  90,0 руб.;</a:t>
            </a:r>
            <a:endParaRPr lang="ru-RU" sz="10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50" name="Прямоугольник 49"/>
          <p:cNvSpPr/>
          <p:nvPr/>
        </p:nvSpPr>
        <p:spPr>
          <a:xfrm>
            <a:off x="2659822" y="3404303"/>
            <a:ext cx="3865161" cy="4770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500" b="1" dirty="0" smtClean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+</a:t>
            </a:r>
            <a:r>
              <a:rPr lang="ru-RU" sz="1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ru-RU" sz="1000" dirty="0" smtClean="0"/>
              <a:t>3 спортивных площадки в образовательных учреждениях:</a:t>
            </a:r>
          </a:p>
          <a:p>
            <a:r>
              <a:rPr lang="ru-RU" sz="1000" dirty="0" smtClean="0"/>
              <a:t> школе- интернате №38, Гимназии №59, школе №60</a:t>
            </a:r>
            <a:r>
              <a:rPr lang="ru-RU" sz="1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.</a:t>
            </a:r>
            <a:endParaRPr lang="ru-RU" sz="10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55" name="Скругленный прямоугольник 54"/>
          <p:cNvSpPr/>
          <p:nvPr/>
        </p:nvSpPr>
        <p:spPr>
          <a:xfrm>
            <a:off x="355600" y="2030340"/>
            <a:ext cx="1714500" cy="319160"/>
          </a:xfrm>
          <a:prstGeom prst="roundRect">
            <a:avLst/>
          </a:prstGeom>
          <a:solidFill>
            <a:schemeClr val="accent1">
              <a:lumMod val="50000"/>
              <a:alpha val="14000"/>
            </a:schemeClr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500" b="1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11 091</a:t>
            </a:r>
          </a:p>
        </p:txBody>
      </p:sp>
      <p:sp>
        <p:nvSpPr>
          <p:cNvPr id="57" name="Прямоугольник 56"/>
          <p:cNvSpPr/>
          <p:nvPr/>
        </p:nvSpPr>
        <p:spPr>
          <a:xfrm>
            <a:off x="2768121" y="6080065"/>
            <a:ext cx="457208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Круглогодичный отдых и оздоровление (3 597 детей);</a:t>
            </a:r>
          </a:p>
          <a:p>
            <a:r>
              <a:rPr lang="ru-RU" sz="1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питание детей из малообеспеченных и многодетных семей (3 474 детей)</a:t>
            </a:r>
            <a:endParaRPr lang="ru-RU" sz="10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56" name="Скругленный прямоугольник 55"/>
          <p:cNvSpPr/>
          <p:nvPr/>
        </p:nvSpPr>
        <p:spPr>
          <a:xfrm>
            <a:off x="9855754" y="5353050"/>
            <a:ext cx="1542496" cy="238125"/>
          </a:xfrm>
          <a:prstGeom prst="roundRect">
            <a:avLst/>
          </a:prstGeom>
          <a:solidFill>
            <a:schemeClr val="accent4">
              <a:lumMod val="75000"/>
              <a:alpha val="84000"/>
            </a:schemeClr>
          </a:solidFill>
          <a:scene3d>
            <a:camera prst="orthographicFront"/>
            <a:lightRig rig="threePt" dir="t"/>
          </a:scene3d>
          <a:sp3d prstMaterial="plastic"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Иные источники</a:t>
            </a:r>
            <a:endParaRPr lang="ru-RU" sz="1000" dirty="0">
              <a:solidFill>
                <a:schemeClr val="tx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2331661" y="2432237"/>
            <a:ext cx="1776448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88 школ – 62 364учащихся</a:t>
            </a:r>
            <a:endParaRPr lang="ru-RU" sz="10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2231401" y="3974951"/>
            <a:ext cx="2706190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160 детских садов – 25 563дошкольников </a:t>
            </a:r>
            <a:endParaRPr lang="ru-RU" sz="10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59" name="Прямоугольник 58"/>
          <p:cNvSpPr/>
          <p:nvPr/>
        </p:nvSpPr>
        <p:spPr>
          <a:xfrm>
            <a:off x="3227011" y="4572187"/>
            <a:ext cx="184731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sz="10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62" name="Прямоугольник 61"/>
          <p:cNvSpPr/>
          <p:nvPr/>
        </p:nvSpPr>
        <p:spPr>
          <a:xfrm>
            <a:off x="2912686" y="4172137"/>
            <a:ext cx="390844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513 млн.руб. – питание, стоимость питания в день 128,38 коп.</a:t>
            </a:r>
            <a:endParaRPr lang="ru-RU" sz="10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58" name="Прямоугольник 57"/>
          <p:cNvSpPr/>
          <p:nvPr/>
        </p:nvSpPr>
        <p:spPr>
          <a:xfrm>
            <a:off x="2943225" y="4398599"/>
            <a:ext cx="452437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30000"/>
              </a:spcBef>
              <a:defRPr/>
            </a:pPr>
            <a:r>
              <a:rPr lang="ru-RU" sz="1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норматив затрат за присмотр и уход в </a:t>
            </a:r>
            <a:r>
              <a:rPr lang="ru-RU" sz="1000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д</a:t>
            </a:r>
            <a:r>
              <a:rPr lang="ru-RU" sz="1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/саду на  1-го дошкольника составляет 5 524 </a:t>
            </a:r>
            <a:r>
              <a:rPr lang="ru-RU" sz="1000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руб</a:t>
            </a:r>
            <a:r>
              <a:rPr lang="ru-RU" sz="1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/мес., а родительская плата – 2 687 </a:t>
            </a:r>
            <a:r>
              <a:rPr lang="ru-RU" sz="1000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руб</a:t>
            </a:r>
            <a:r>
              <a:rPr lang="ru-RU" sz="1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/мес.</a:t>
            </a:r>
          </a:p>
        </p:txBody>
      </p:sp>
      <p:pic>
        <p:nvPicPr>
          <p:cNvPr id="61" name="Picture 1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116138" y="3979863"/>
            <a:ext cx="198437" cy="2031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28" name="Диаграмма 27"/>
          <p:cNvGraphicFramePr/>
          <p:nvPr/>
        </p:nvGraphicFramePr>
        <p:xfrm>
          <a:off x="-838200" y="1828801"/>
          <a:ext cx="4038600" cy="465137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sp>
        <p:nvSpPr>
          <p:cNvPr id="63" name="Прямоугольник 62"/>
          <p:cNvSpPr/>
          <p:nvPr/>
        </p:nvSpPr>
        <p:spPr>
          <a:xfrm>
            <a:off x="2962273" y="4610101"/>
            <a:ext cx="421005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b="1" dirty="0" smtClean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+</a:t>
            </a:r>
            <a:r>
              <a:rPr lang="ru-RU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ru-RU" sz="1000" dirty="0" smtClean="0"/>
              <a:t>универсальная детская спортивная площадка в дошкольном учреждении №120</a:t>
            </a:r>
            <a:endParaRPr lang="ru-RU" sz="1000" dirty="0"/>
          </a:p>
        </p:txBody>
      </p:sp>
      <p:pic>
        <p:nvPicPr>
          <p:cNvPr id="67" name="Picture 1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128838" y="2420938"/>
            <a:ext cx="198437" cy="2031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8" name="Picture 1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119313" y="5116513"/>
            <a:ext cx="198437" cy="2031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9" name="Picture 1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125663" y="5656263"/>
            <a:ext cx="198437" cy="2031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1" name="Picture 2" descr="D:\Work\Bachti\!!!ВНУТРЕННИЕ\декабрь\презентация\фотозона размер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0142340" y="0"/>
            <a:ext cx="1379735" cy="10910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2" name="Номер слайда 21"/>
          <p:cNvSpPr>
            <a:spLocks noGrp="1"/>
          </p:cNvSpPr>
          <p:nvPr>
            <p:ph type="sldNum" sz="quarter" idx="12"/>
          </p:nvPr>
        </p:nvSpPr>
        <p:spPr>
          <a:xfrm>
            <a:off x="8257487" y="6006164"/>
            <a:ext cx="2688484" cy="345009"/>
          </a:xfrm>
        </p:spPr>
        <p:txBody>
          <a:bodyPr/>
          <a:lstStyle/>
          <a:p>
            <a:fld id="{675AFB51-144D-447B-AA3C-70B42F49F345}" type="slidenum">
              <a:rPr lang="ru-RU" smtClean="0"/>
              <a:pPr/>
              <a:t>21</a:t>
            </a:fld>
            <a:endParaRPr lang="ru-RU" dirty="0"/>
          </a:p>
        </p:txBody>
      </p:sp>
      <p:pic>
        <p:nvPicPr>
          <p:cNvPr id="44" name="Picture 1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112963" y="5999163"/>
            <a:ext cx="198437" cy="2031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0" name="Скругленный прямоугольник 39"/>
          <p:cNvSpPr/>
          <p:nvPr/>
        </p:nvSpPr>
        <p:spPr>
          <a:xfrm>
            <a:off x="0" y="0"/>
            <a:ext cx="1440160" cy="432048"/>
          </a:xfrm>
          <a:prstGeom prst="roundRect">
            <a:avLst/>
          </a:prstGeom>
          <a:solidFill>
            <a:schemeClr val="accent1">
              <a:lumMod val="60000"/>
              <a:lumOff val="40000"/>
              <a:alpha val="14000"/>
            </a:schemeClr>
          </a:solidFill>
          <a:ln w="9525"/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err="1" smtClean="0">
                <a:solidFill>
                  <a:schemeClr val="tx1"/>
                </a:solidFill>
                <a:latin typeface="Cambria" pitchFamily="18" charset="0"/>
              </a:rPr>
              <a:t>Млн</a:t>
            </a:r>
            <a:r>
              <a:rPr lang="ru-RU" b="1" dirty="0" smtClean="0">
                <a:solidFill>
                  <a:schemeClr val="tx1"/>
                </a:solidFill>
                <a:latin typeface="Cambria" pitchFamily="18" charset="0"/>
              </a:rPr>
              <a:t> </a:t>
            </a:r>
            <a:r>
              <a:rPr lang="ru-RU" b="1" dirty="0">
                <a:solidFill>
                  <a:schemeClr val="tx1"/>
                </a:solidFill>
                <a:latin typeface="Cambria" pitchFamily="18" charset="0"/>
              </a:rPr>
              <a:t>руб.</a:t>
            </a:r>
          </a:p>
        </p:txBody>
      </p:sp>
    </p:spTree>
  </p:cSld>
  <p:clrMapOvr>
    <a:masterClrMapping/>
  </p:clrMapOvr>
  <p:transition spd="slow">
    <p:cover dir="r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3194461" y="142877"/>
            <a:ext cx="6388925" cy="73189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</a:bodyPr>
          <a:lstStyle/>
          <a:p>
            <a:pPr algn="ctr" defTabSz="1022286">
              <a:defRPr/>
            </a:pPr>
            <a:r>
              <a:rPr lang="ru-RU" sz="20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Муниципальная программа «Комплексное благоустройство НГО»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907928" y="1718394"/>
            <a:ext cx="7963433" cy="0"/>
          </a:xfrm>
          <a:prstGeom prst="line">
            <a:avLst/>
          </a:prstGeom>
          <a:ln w="12700">
            <a:solidFill>
              <a:srgbClr val="3B455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1862339" y="3430094"/>
            <a:ext cx="100018" cy="362009"/>
          </a:xfrm>
          <a:prstGeom prst="rect">
            <a:avLst/>
          </a:prstGeom>
        </p:spPr>
        <p:txBody>
          <a:bodyPr wrap="none" lIns="131269" tIns="65636" rIns="131269" bIns="65636" anchor="ctr"/>
          <a:lstStyle/>
          <a:p>
            <a:pPr algn="ctr" defTabSz="1312674">
              <a:defRPr/>
            </a:pPr>
            <a:endParaRPr lang="ru-RU" sz="4500" b="1" dirty="0">
              <a:solidFill>
                <a:schemeClr val="bg1"/>
              </a:solidFill>
              <a:latin typeface="Arial Narrow" panose="020B0606020202030204" pitchFamily="34" charset="0"/>
              <a:ea typeface="+mj-ea"/>
              <a:cs typeface="+mj-cs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1708078" y="1666988"/>
            <a:ext cx="7474022" cy="347172"/>
          </a:xfrm>
          <a:prstGeom prst="rect">
            <a:avLst/>
          </a:prstGeom>
        </p:spPr>
        <p:txBody>
          <a:bodyPr wrap="square" lIns="115214" tIns="57607" rIns="115214" bIns="57607">
            <a:spAutoFit/>
          </a:bodyPr>
          <a:lstStyle/>
          <a:p>
            <a:pPr algn="ctr" defTabSz="1312674">
              <a:defRPr/>
            </a:pPr>
            <a:r>
              <a:rPr lang="ru-RU" sz="15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Объем </a:t>
            </a:r>
            <a:r>
              <a:rPr lang="ru-RU" sz="1500" b="1" dirty="0">
                <a:latin typeface="Tahoma" pitchFamily="34" charset="0"/>
                <a:ea typeface="Tahoma" pitchFamily="34" charset="0"/>
                <a:cs typeface="Tahoma" pitchFamily="34" charset="0"/>
              </a:rPr>
              <a:t>расходов на реализацию </a:t>
            </a:r>
            <a:r>
              <a:rPr lang="ru-RU" sz="15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муниципальной программы</a:t>
            </a:r>
            <a:endParaRPr lang="ru-RU" sz="1500" b="1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5AFB51-144D-447B-AA3C-70B42F49F345}" type="slidenum">
              <a:rPr lang="ru-RU" smtClean="0"/>
              <a:pPr/>
              <a:t>22</a:t>
            </a:fld>
            <a:endParaRPr lang="ru-RU" dirty="0"/>
          </a:p>
        </p:txBody>
      </p:sp>
      <p:pic>
        <p:nvPicPr>
          <p:cNvPr id="25" name="Picture 2" descr="C:\Users\urlapo\Pictures\цель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86543"/>
            <a:ext cx="1776183" cy="1114679"/>
          </a:xfrm>
          <a:prstGeom prst="rect">
            <a:avLst/>
          </a:prstGeom>
          <a:noFill/>
        </p:spPr>
      </p:pic>
      <p:sp>
        <p:nvSpPr>
          <p:cNvPr id="26" name="Прямоугольник 25"/>
          <p:cNvSpPr/>
          <p:nvPr/>
        </p:nvSpPr>
        <p:spPr>
          <a:xfrm>
            <a:off x="2494574" y="994739"/>
            <a:ext cx="5761038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2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Повышение уровня безопасности, комфортности и эстетической привлекательности среды проживания населения</a:t>
            </a:r>
            <a:endParaRPr lang="ru-RU" sz="12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28" name="Picture 4" descr="https://st.depositphotos.com/1552219/1349/i/950/depositphotos_13496359-stock-photo-write-on-board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011343" y="4169548"/>
            <a:ext cx="2857515" cy="2015352"/>
          </a:xfrm>
          <a:prstGeom prst="rect">
            <a:avLst/>
          </a:prstGeom>
          <a:noFill/>
        </p:spPr>
      </p:pic>
      <p:sp>
        <p:nvSpPr>
          <p:cNvPr id="29" name="Прямоугольник 28"/>
          <p:cNvSpPr/>
          <p:nvPr/>
        </p:nvSpPr>
        <p:spPr>
          <a:xfrm>
            <a:off x="8335168" y="4520632"/>
            <a:ext cx="907351" cy="9925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9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Расходы на одного</a:t>
            </a:r>
          </a:p>
          <a:p>
            <a:pPr algn="ctr"/>
            <a:endParaRPr lang="ru-RU" sz="900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algn="ctr"/>
            <a:r>
              <a:rPr lang="ru-RU" sz="9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жителя в год</a:t>
            </a:r>
          </a:p>
          <a:p>
            <a:pPr algn="ctr">
              <a:lnSpc>
                <a:spcPct val="150000"/>
              </a:lnSpc>
            </a:pPr>
            <a:r>
              <a:rPr lang="ru-RU" sz="900" b="1" dirty="0" smtClean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4 314 </a:t>
            </a:r>
            <a:r>
              <a:rPr lang="ru-RU" sz="9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руб.</a:t>
            </a:r>
          </a:p>
        </p:txBody>
      </p:sp>
      <p:sp>
        <p:nvSpPr>
          <p:cNvPr id="31" name="Прямоугольник 30"/>
          <p:cNvSpPr/>
          <p:nvPr/>
        </p:nvSpPr>
        <p:spPr>
          <a:xfrm>
            <a:off x="2536695" y="2151471"/>
            <a:ext cx="3720138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Региональный проект «Дорожная сеть»</a:t>
            </a:r>
            <a:endParaRPr lang="ru-RU" sz="1000" b="1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35" name="Прямоугольник 34"/>
          <p:cNvSpPr/>
          <p:nvPr/>
        </p:nvSpPr>
        <p:spPr>
          <a:xfrm>
            <a:off x="3396420" y="2620925"/>
            <a:ext cx="3956880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500" b="1" i="1" dirty="0" smtClean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+</a:t>
            </a:r>
            <a:r>
              <a:rPr lang="ru-RU" sz="1000" i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замена дорожного полотна, общей площадью 208,5 тыс.м2;</a:t>
            </a:r>
            <a:endParaRPr lang="ru-RU" sz="1000" i="1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36" name="Прямоугольник 35"/>
          <p:cNvSpPr/>
          <p:nvPr/>
        </p:nvSpPr>
        <p:spPr>
          <a:xfrm>
            <a:off x="3616982" y="2901285"/>
            <a:ext cx="3629403" cy="4770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500" b="1" i="1" dirty="0" smtClean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+</a:t>
            </a:r>
            <a:r>
              <a:rPr lang="ru-RU" sz="1000" i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установлено 2 876 п.м. металлического барьерного ограждения на шоссе: </a:t>
            </a:r>
            <a:r>
              <a:rPr lang="ru-RU" sz="1000" i="1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Ильинское</a:t>
            </a:r>
            <a:r>
              <a:rPr lang="ru-RU" sz="1000" i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,  Заводское</a:t>
            </a:r>
            <a:endParaRPr lang="ru-RU" sz="1000" i="1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37" name="Прямоугольник 36"/>
          <p:cNvSpPr/>
          <p:nvPr/>
        </p:nvSpPr>
        <p:spPr>
          <a:xfrm>
            <a:off x="3311686" y="2237231"/>
            <a:ext cx="3720138" cy="4770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500" b="1" i="1" dirty="0" smtClean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+</a:t>
            </a:r>
            <a:r>
              <a:rPr lang="ru-RU" sz="1000" b="1" i="1" dirty="0" smtClean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ru-RU" sz="1000" i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оборудовано 5 пешеходных переходов</a:t>
            </a:r>
          </a:p>
          <a:p>
            <a:r>
              <a:rPr lang="ru-RU" sz="1000" i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новыми светофорными объектами;</a:t>
            </a:r>
            <a:endParaRPr lang="ru-RU" sz="1000" i="1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38" name="Прямоугольник 37"/>
          <p:cNvSpPr/>
          <p:nvPr/>
        </p:nvSpPr>
        <p:spPr>
          <a:xfrm>
            <a:off x="2560755" y="5739916"/>
            <a:ext cx="544977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Региональный проект "Общесистемные меры развития дорожного хозяйства»</a:t>
            </a:r>
            <a:endParaRPr lang="ru-RU" sz="1000" b="1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39" name="Прямоугольник 38"/>
          <p:cNvSpPr/>
          <p:nvPr/>
        </p:nvSpPr>
        <p:spPr>
          <a:xfrm>
            <a:off x="2479049" y="3502762"/>
            <a:ext cx="381087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Содержание и ремонт автомобильных дорог общего пользования местного значения</a:t>
            </a:r>
            <a:endParaRPr lang="ru-RU" sz="10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40" name="Прямоугольник 39"/>
          <p:cNvSpPr/>
          <p:nvPr/>
        </p:nvSpPr>
        <p:spPr>
          <a:xfrm>
            <a:off x="2545726" y="5431020"/>
            <a:ext cx="200567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Благоустройство и озеленение</a:t>
            </a:r>
            <a:endParaRPr lang="ru-RU" sz="10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41" name="Прямоугольник 40"/>
          <p:cNvSpPr/>
          <p:nvPr/>
        </p:nvSpPr>
        <p:spPr>
          <a:xfrm>
            <a:off x="2545724" y="4890791"/>
            <a:ext cx="4718224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Содержание и реконструкция сетей наружного освещения</a:t>
            </a:r>
            <a:endParaRPr lang="ru-RU" sz="10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graphicFrame>
        <p:nvGraphicFramePr>
          <p:cNvPr id="42" name="Диаграмма 41"/>
          <p:cNvGraphicFramePr/>
          <p:nvPr/>
        </p:nvGraphicFramePr>
        <p:xfrm>
          <a:off x="-749300" y="1460500"/>
          <a:ext cx="3924300" cy="51403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43" name="Скругленный прямоугольник 42"/>
          <p:cNvSpPr/>
          <p:nvPr/>
        </p:nvSpPr>
        <p:spPr>
          <a:xfrm>
            <a:off x="595488" y="1760465"/>
            <a:ext cx="1449212" cy="340204"/>
          </a:xfrm>
          <a:prstGeom prst="roundRect">
            <a:avLst/>
          </a:prstGeom>
          <a:solidFill>
            <a:schemeClr val="accent1">
              <a:lumMod val="50000"/>
              <a:alpha val="14000"/>
            </a:schemeClr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500" b="1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2 329</a:t>
            </a:r>
          </a:p>
        </p:txBody>
      </p:sp>
      <p:sp>
        <p:nvSpPr>
          <p:cNvPr id="44" name="Прямоугольник 43"/>
          <p:cNvSpPr/>
          <p:nvPr/>
        </p:nvSpPr>
        <p:spPr>
          <a:xfrm>
            <a:off x="2488574" y="4181805"/>
            <a:ext cx="5171900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Обращение с отходами производства и потребления (вывоз, утилизация), реализация мероприятий по обеспечению безопасности дорожного движения, восстановление наружного освещения на </a:t>
            </a:r>
            <a:r>
              <a:rPr lang="ru-RU" sz="1000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ш</a:t>
            </a:r>
            <a:r>
              <a:rPr lang="ru-RU" sz="1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. </a:t>
            </a:r>
            <a:r>
              <a:rPr lang="ru-RU" sz="1000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Бызовское</a:t>
            </a:r>
            <a:r>
              <a:rPr lang="ru-RU" sz="1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и прочие мероприятия</a:t>
            </a:r>
            <a:endParaRPr lang="ru-RU" sz="10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45" name="Прямоугольник 44"/>
          <p:cNvSpPr/>
          <p:nvPr/>
        </p:nvSpPr>
        <p:spPr>
          <a:xfrm>
            <a:off x="2680064" y="5850156"/>
            <a:ext cx="2569934" cy="3231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500" b="1" dirty="0" smtClean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+</a:t>
            </a:r>
            <a:r>
              <a:rPr lang="ru-RU" sz="1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5 комплексов фото-видео фиксации;</a:t>
            </a:r>
            <a:endParaRPr lang="ru-RU" sz="10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graphicFrame>
        <p:nvGraphicFramePr>
          <p:cNvPr id="46" name="Диаграмма 45"/>
          <p:cNvGraphicFramePr/>
          <p:nvPr/>
        </p:nvGraphicFramePr>
        <p:xfrm>
          <a:off x="9073912" y="2225614"/>
          <a:ext cx="3115213" cy="252664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47" name="Скругленный прямоугольник 46"/>
          <p:cNvSpPr/>
          <p:nvPr/>
        </p:nvSpPr>
        <p:spPr>
          <a:xfrm>
            <a:off x="9611086" y="1789089"/>
            <a:ext cx="1723967" cy="340204"/>
          </a:xfrm>
          <a:prstGeom prst="roundRect">
            <a:avLst/>
          </a:prstGeom>
          <a:solidFill>
            <a:schemeClr val="accent1">
              <a:lumMod val="50000"/>
              <a:alpha val="14000"/>
            </a:schemeClr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500" b="1" dirty="0" smtClean="0">
                <a:solidFill>
                  <a:schemeClr val="tx1"/>
                </a:solidFill>
                <a:latin typeface="Cambria" pitchFamily="18" charset="0"/>
              </a:rPr>
              <a:t>источники</a:t>
            </a:r>
            <a:endParaRPr lang="ru-RU" sz="1500" b="1" dirty="0">
              <a:solidFill>
                <a:schemeClr val="tx1"/>
              </a:solidFill>
              <a:latin typeface="Cambria" pitchFamily="18" charset="0"/>
            </a:endParaRPr>
          </a:p>
        </p:txBody>
      </p:sp>
      <p:sp>
        <p:nvSpPr>
          <p:cNvPr id="48" name="Скругленный прямоугольник 47"/>
          <p:cNvSpPr/>
          <p:nvPr/>
        </p:nvSpPr>
        <p:spPr>
          <a:xfrm>
            <a:off x="9853206" y="4554610"/>
            <a:ext cx="1542496" cy="284090"/>
          </a:xfrm>
          <a:prstGeom prst="roundRect">
            <a:avLst/>
          </a:prstGeom>
          <a:solidFill>
            <a:schemeClr val="accent2">
              <a:lumMod val="75000"/>
            </a:schemeClr>
          </a:solidFill>
          <a:scene3d>
            <a:camera prst="orthographicFront"/>
            <a:lightRig rig="threePt" dir="t"/>
          </a:scene3d>
          <a:sp3d prstMaterial="plastic"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Бюджет области</a:t>
            </a:r>
            <a:endParaRPr lang="ru-RU" sz="1000" dirty="0">
              <a:solidFill>
                <a:schemeClr val="tx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49" name="Скругленный прямоугольник 48"/>
          <p:cNvSpPr/>
          <p:nvPr/>
        </p:nvSpPr>
        <p:spPr>
          <a:xfrm>
            <a:off x="9843680" y="4930219"/>
            <a:ext cx="1542496" cy="289481"/>
          </a:xfrm>
          <a:prstGeom prst="roundRect">
            <a:avLst/>
          </a:prstGeom>
          <a:solidFill>
            <a:schemeClr val="accent3">
              <a:lumMod val="75000"/>
              <a:alpha val="84000"/>
            </a:schemeClr>
          </a:solidFill>
          <a:scene3d>
            <a:camera prst="orthographicFront"/>
            <a:lightRig rig="threePt" dir="t"/>
          </a:scene3d>
          <a:sp3d prstMaterial="plastic"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Бюджет Федерации</a:t>
            </a:r>
            <a:endParaRPr lang="ru-RU" sz="1000" dirty="0">
              <a:solidFill>
                <a:schemeClr val="tx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50" name="Скругленный прямоугольник 49"/>
          <p:cNvSpPr/>
          <p:nvPr/>
        </p:nvSpPr>
        <p:spPr>
          <a:xfrm>
            <a:off x="9846229" y="5305829"/>
            <a:ext cx="1542496" cy="256772"/>
          </a:xfrm>
          <a:prstGeom prst="roundRect">
            <a:avLst/>
          </a:prstGeom>
          <a:solidFill>
            <a:schemeClr val="accent1">
              <a:lumMod val="75000"/>
              <a:alpha val="86000"/>
            </a:schemeClr>
          </a:solidFill>
          <a:scene3d>
            <a:camera prst="orthographicFront"/>
            <a:lightRig rig="threePt" dir="t"/>
          </a:scene3d>
          <a:sp3d prstMaterial="plastic"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Бюджет города</a:t>
            </a:r>
            <a:endParaRPr lang="ru-RU" sz="1000" dirty="0">
              <a:solidFill>
                <a:schemeClr val="tx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57" name="Picture 2" descr="D:\Work\Bachti\!!!ВНУТРЕННИЕ\декабрь\презентация\фотозона размер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53403" y="0"/>
            <a:ext cx="1368672" cy="9144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8" name="Picture 1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287588" y="2170113"/>
            <a:ext cx="198437" cy="2031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9" name="Picture 1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249488" y="3541713"/>
            <a:ext cx="198437" cy="2031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0" name="Picture 1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220913" y="4303713"/>
            <a:ext cx="198437" cy="2031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" name="Picture 1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230438" y="4960938"/>
            <a:ext cx="198437" cy="2031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2" name="Picture 1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249488" y="5475288"/>
            <a:ext cx="198437" cy="2031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4" name="Picture 1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249488" y="5808663"/>
            <a:ext cx="198437" cy="2031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5" name="Прямоугольник 64"/>
          <p:cNvSpPr/>
          <p:nvPr/>
        </p:nvSpPr>
        <p:spPr>
          <a:xfrm>
            <a:off x="2994389" y="6023660"/>
            <a:ext cx="4873261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500" b="1" dirty="0" smtClean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+ </a:t>
            </a:r>
            <a:r>
              <a:rPr lang="ru-RU" sz="1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42 светофорных объектов</a:t>
            </a:r>
            <a:endParaRPr lang="ru-RU" sz="10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66" name="Прямоугольник 65"/>
          <p:cNvSpPr/>
          <p:nvPr/>
        </p:nvSpPr>
        <p:spPr>
          <a:xfrm>
            <a:off x="3203939" y="6157010"/>
            <a:ext cx="3405099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500" b="1" dirty="0" smtClean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+ </a:t>
            </a:r>
            <a:r>
              <a:rPr lang="ru-RU" sz="1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на 31 объектах монтаж обзорных видеокамер</a:t>
            </a:r>
            <a:endParaRPr lang="ru-RU" sz="10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53" name="Скругленный прямоугольник 52"/>
          <p:cNvSpPr/>
          <p:nvPr/>
        </p:nvSpPr>
        <p:spPr>
          <a:xfrm>
            <a:off x="0" y="0"/>
            <a:ext cx="1440160" cy="432048"/>
          </a:xfrm>
          <a:prstGeom prst="roundRect">
            <a:avLst/>
          </a:prstGeom>
          <a:solidFill>
            <a:schemeClr val="accent1">
              <a:lumMod val="60000"/>
              <a:lumOff val="40000"/>
              <a:alpha val="14000"/>
            </a:schemeClr>
          </a:solidFill>
          <a:ln w="9525"/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err="1" smtClean="0">
                <a:solidFill>
                  <a:schemeClr val="tx1"/>
                </a:solidFill>
                <a:latin typeface="Cambria" pitchFamily="18" charset="0"/>
              </a:rPr>
              <a:t>Млн</a:t>
            </a:r>
            <a:r>
              <a:rPr lang="ru-RU" b="1" dirty="0" smtClean="0">
                <a:solidFill>
                  <a:schemeClr val="tx1"/>
                </a:solidFill>
                <a:latin typeface="Cambria" pitchFamily="18" charset="0"/>
              </a:rPr>
              <a:t> </a:t>
            </a:r>
            <a:r>
              <a:rPr lang="ru-RU" b="1" dirty="0">
                <a:solidFill>
                  <a:schemeClr val="tx1"/>
                </a:solidFill>
                <a:latin typeface="Cambria" pitchFamily="18" charset="0"/>
              </a:rPr>
              <a:t>руб.</a:t>
            </a:r>
          </a:p>
        </p:txBody>
      </p:sp>
    </p:spTree>
  </p:cSld>
  <p:clrMapOvr>
    <a:masterClrMapping/>
  </p:clrMapOvr>
  <p:transition spd="slow">
    <p:cover dir="r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720479" y="2"/>
            <a:ext cx="8669963" cy="1039669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</a:bodyPr>
          <a:lstStyle/>
          <a:p>
            <a:pPr algn="ctr" defTabSz="1022286">
              <a:defRPr/>
            </a:pPr>
            <a:r>
              <a:rPr lang="ru-RU" sz="20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Муниципальная программа</a:t>
            </a:r>
          </a:p>
          <a:p>
            <a:pPr algn="ctr" defTabSz="1022286">
              <a:defRPr/>
            </a:pPr>
            <a:r>
              <a:rPr lang="ru-RU" sz="20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«Развитие жилищно-коммунального хозяйства города Новокузнецка»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936503" y="1727919"/>
            <a:ext cx="7963433" cy="0"/>
          </a:xfrm>
          <a:prstGeom prst="line">
            <a:avLst/>
          </a:prstGeom>
          <a:ln w="12700">
            <a:solidFill>
              <a:srgbClr val="3B455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1862339" y="3430094"/>
            <a:ext cx="100018" cy="362009"/>
          </a:xfrm>
          <a:prstGeom prst="rect">
            <a:avLst/>
          </a:prstGeom>
        </p:spPr>
        <p:txBody>
          <a:bodyPr wrap="none" lIns="131269" tIns="65636" rIns="131269" bIns="65636" anchor="ctr"/>
          <a:lstStyle/>
          <a:p>
            <a:pPr algn="ctr" defTabSz="1312674">
              <a:defRPr/>
            </a:pPr>
            <a:endParaRPr lang="ru-RU" sz="4500" b="1" dirty="0">
              <a:solidFill>
                <a:schemeClr val="bg1"/>
              </a:solidFill>
              <a:latin typeface="Arial Narrow" panose="020B0606020202030204" pitchFamily="34" charset="0"/>
              <a:ea typeface="+mj-ea"/>
              <a:cs typeface="+mj-cs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79873" y="3308128"/>
            <a:ext cx="1152208" cy="768021"/>
          </a:xfrm>
          <a:prstGeom prst="rect">
            <a:avLst/>
          </a:prstGeom>
        </p:spPr>
        <p:txBody>
          <a:bodyPr wrap="none" lIns="131269" tIns="65636" rIns="131269" bIns="65636" anchor="ctr"/>
          <a:lstStyle/>
          <a:p>
            <a:pPr algn="ctr" defTabSz="1312674">
              <a:defRPr/>
            </a:pPr>
            <a:r>
              <a:rPr lang="ru-RU" sz="3000" b="1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2 517</a:t>
            </a:r>
            <a:endParaRPr lang="ru-RU" sz="3000" b="1" dirty="0">
              <a:solidFill>
                <a:schemeClr val="bg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736701" y="3960167"/>
            <a:ext cx="1224215" cy="768021"/>
          </a:xfrm>
          <a:prstGeom prst="rect">
            <a:avLst/>
          </a:prstGeom>
        </p:spPr>
        <p:txBody>
          <a:bodyPr wrap="none" lIns="131269" tIns="65636" rIns="131269" bIns="65636" anchor="ctr"/>
          <a:lstStyle/>
          <a:p>
            <a:pPr algn="ctr" defTabSz="1312674">
              <a:defRPr/>
            </a:pPr>
            <a:r>
              <a:rPr lang="ru-RU" sz="3000" b="1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2 253</a:t>
            </a:r>
            <a:endParaRPr lang="ru-RU" sz="3000" b="1" dirty="0">
              <a:solidFill>
                <a:schemeClr val="bg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1994544" y="1748110"/>
            <a:ext cx="6530331" cy="347172"/>
          </a:xfrm>
          <a:prstGeom prst="rect">
            <a:avLst/>
          </a:prstGeom>
        </p:spPr>
        <p:txBody>
          <a:bodyPr wrap="square" lIns="115214" tIns="57607" rIns="115214" bIns="57607">
            <a:spAutoFit/>
          </a:bodyPr>
          <a:lstStyle/>
          <a:p>
            <a:pPr algn="ctr" defTabSz="1312674">
              <a:defRPr/>
            </a:pPr>
            <a:r>
              <a:rPr lang="ru-RU" sz="15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Объем </a:t>
            </a:r>
            <a:r>
              <a:rPr lang="ru-RU" sz="1500" b="1" dirty="0">
                <a:latin typeface="Tahoma" pitchFamily="34" charset="0"/>
                <a:ea typeface="Tahoma" pitchFamily="34" charset="0"/>
                <a:cs typeface="Tahoma" pitchFamily="34" charset="0"/>
              </a:rPr>
              <a:t>расходов на </a:t>
            </a:r>
            <a:r>
              <a:rPr lang="ru-RU" sz="15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реализацию муниципальной программы</a:t>
            </a:r>
            <a:endParaRPr lang="ru-RU" sz="1500" b="1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5AFB51-144D-447B-AA3C-70B42F49F345}" type="slidenum">
              <a:rPr lang="ru-RU" smtClean="0"/>
              <a:pPr/>
              <a:t>23</a:t>
            </a:fld>
            <a:endParaRPr lang="ru-RU" dirty="0"/>
          </a:p>
        </p:txBody>
      </p:sp>
      <p:pic>
        <p:nvPicPr>
          <p:cNvPr id="23" name="Picture 2" descr="C:\Users\urlapo\Pictures\цель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758201"/>
            <a:ext cx="1559343" cy="978597"/>
          </a:xfrm>
          <a:prstGeom prst="rect">
            <a:avLst/>
          </a:prstGeom>
          <a:noFill/>
        </p:spPr>
      </p:pic>
      <p:sp>
        <p:nvSpPr>
          <p:cNvPr id="26" name="Прямоугольник 25"/>
          <p:cNvSpPr/>
          <p:nvPr/>
        </p:nvSpPr>
        <p:spPr>
          <a:xfrm>
            <a:off x="2766780" y="926699"/>
            <a:ext cx="5761038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2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Создание условий для поддержания ЖКХ надлежащем состоянии и обеспечения населения доступными и качественными ЖК услугами</a:t>
            </a:r>
            <a:endParaRPr lang="ru-RU" sz="12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28" name="Picture 4" descr="https://st.depositphotos.com/1552219/1349/i/950/depositphotos_13496359-stock-photo-write-on-board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959585" y="4305301"/>
            <a:ext cx="2857515" cy="2015352"/>
          </a:xfrm>
          <a:prstGeom prst="rect">
            <a:avLst/>
          </a:prstGeom>
          <a:noFill/>
        </p:spPr>
      </p:pic>
      <p:sp>
        <p:nvSpPr>
          <p:cNvPr id="29" name="Прямоугольник 28"/>
          <p:cNvSpPr/>
          <p:nvPr/>
        </p:nvSpPr>
        <p:spPr>
          <a:xfrm rot="185276">
            <a:off x="8291866" y="4737088"/>
            <a:ext cx="907351" cy="8540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9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Расходы на одного</a:t>
            </a:r>
          </a:p>
          <a:p>
            <a:pPr algn="ctr"/>
            <a:endParaRPr lang="ru-RU" sz="900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algn="ctr"/>
            <a:r>
              <a:rPr lang="ru-RU" sz="9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жителя</a:t>
            </a:r>
          </a:p>
          <a:p>
            <a:pPr algn="ctr">
              <a:lnSpc>
                <a:spcPct val="150000"/>
              </a:lnSpc>
            </a:pPr>
            <a:r>
              <a:rPr lang="ru-RU" sz="900" b="1" dirty="0" smtClean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5 790 </a:t>
            </a:r>
            <a:r>
              <a:rPr lang="ru-RU" sz="9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руб.</a:t>
            </a:r>
          </a:p>
        </p:txBody>
      </p:sp>
      <p:graphicFrame>
        <p:nvGraphicFramePr>
          <p:cNvPr id="30" name="Диаграмма 29"/>
          <p:cNvGraphicFramePr/>
          <p:nvPr/>
        </p:nvGraphicFramePr>
        <p:xfrm>
          <a:off x="-833555" y="1638300"/>
          <a:ext cx="4005379" cy="48418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31" name="Скругленный прямоугольник 30"/>
          <p:cNvSpPr/>
          <p:nvPr/>
        </p:nvSpPr>
        <p:spPr>
          <a:xfrm>
            <a:off x="390525" y="1788154"/>
            <a:ext cx="1627304" cy="340204"/>
          </a:xfrm>
          <a:prstGeom prst="roundRect">
            <a:avLst/>
          </a:prstGeom>
          <a:solidFill>
            <a:schemeClr val="accent1">
              <a:lumMod val="50000"/>
              <a:alpha val="14000"/>
            </a:schemeClr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500" b="1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3 126</a:t>
            </a:r>
          </a:p>
        </p:txBody>
      </p:sp>
      <p:sp>
        <p:nvSpPr>
          <p:cNvPr id="33" name="Прямоугольник 32"/>
          <p:cNvSpPr/>
          <p:nvPr/>
        </p:nvSpPr>
        <p:spPr>
          <a:xfrm>
            <a:off x="2255956" y="4770953"/>
            <a:ext cx="4840169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Возмещение недополученных доходов теплоснабжающим организациям за услуги отопления, горячего водоснабжения, возникающих в результате установления льготных цен (тарифов)</a:t>
            </a:r>
            <a:endParaRPr lang="ru-RU" sz="10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34" name="Прямоугольник 33"/>
          <p:cNvSpPr/>
          <p:nvPr/>
        </p:nvSpPr>
        <p:spPr>
          <a:xfrm>
            <a:off x="2351204" y="2093026"/>
            <a:ext cx="3992344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Жилищное хозяйство и капитальный ремонт жилого фонда</a:t>
            </a:r>
            <a:endParaRPr lang="ru-RU" sz="10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35" name="Прямоугольник 34"/>
          <p:cNvSpPr/>
          <p:nvPr/>
        </p:nvSpPr>
        <p:spPr>
          <a:xfrm>
            <a:off x="2246429" y="3799476"/>
            <a:ext cx="417381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Субсидии и компенсации выпадающих доходов организациям, предоставляющим населению жилищно-коммунальные услуги, возникших в результате установления мер социальной поддержки гражданам</a:t>
            </a:r>
            <a:endParaRPr lang="ru-RU" sz="10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36" name="Прямоугольник 35"/>
          <p:cNvSpPr/>
          <p:nvPr/>
        </p:nvSpPr>
        <p:spPr>
          <a:xfrm>
            <a:off x="2275006" y="2532507"/>
            <a:ext cx="3810873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Развитие жилищно-коммунального хозяйства</a:t>
            </a:r>
            <a:endParaRPr lang="ru-RU" sz="10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37" name="Скругленный прямоугольник 36"/>
          <p:cNvSpPr/>
          <p:nvPr/>
        </p:nvSpPr>
        <p:spPr>
          <a:xfrm>
            <a:off x="9640446" y="1802279"/>
            <a:ext cx="1723967" cy="340204"/>
          </a:xfrm>
          <a:prstGeom prst="roundRect">
            <a:avLst/>
          </a:prstGeom>
          <a:solidFill>
            <a:schemeClr val="accent1">
              <a:lumMod val="50000"/>
              <a:alpha val="14000"/>
            </a:schemeClr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500" b="1" dirty="0" smtClean="0">
                <a:solidFill>
                  <a:schemeClr val="tx1"/>
                </a:solidFill>
                <a:latin typeface="Cambria" pitchFamily="18" charset="0"/>
              </a:rPr>
              <a:t>источники</a:t>
            </a:r>
            <a:endParaRPr lang="ru-RU" sz="1500" b="1" dirty="0">
              <a:solidFill>
                <a:schemeClr val="tx1"/>
              </a:solidFill>
              <a:latin typeface="Cambria" pitchFamily="18" charset="0"/>
            </a:endParaRPr>
          </a:p>
        </p:txBody>
      </p:sp>
      <p:graphicFrame>
        <p:nvGraphicFramePr>
          <p:cNvPr id="38" name="Диаграмма 37"/>
          <p:cNvGraphicFramePr/>
          <p:nvPr/>
        </p:nvGraphicFramePr>
        <p:xfrm>
          <a:off x="8794870" y="2294626"/>
          <a:ext cx="3618541" cy="23013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43" name="Скругленный прямоугольник 42"/>
          <p:cNvSpPr/>
          <p:nvPr/>
        </p:nvSpPr>
        <p:spPr>
          <a:xfrm>
            <a:off x="9841145" y="5157453"/>
            <a:ext cx="1542496" cy="290847"/>
          </a:xfrm>
          <a:prstGeom prst="roundRect">
            <a:avLst/>
          </a:prstGeom>
          <a:solidFill>
            <a:schemeClr val="accent1">
              <a:lumMod val="75000"/>
              <a:alpha val="82000"/>
            </a:schemeClr>
          </a:solidFill>
          <a:scene3d>
            <a:camera prst="orthographicFront"/>
            <a:lightRig rig="threePt" dir="t"/>
          </a:scene3d>
          <a:sp3d prstMaterial="plastic"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Бюджет области</a:t>
            </a:r>
            <a:endParaRPr lang="ru-RU" sz="1000" dirty="0">
              <a:solidFill>
                <a:schemeClr val="tx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44" name="Скругленный прямоугольник 43"/>
          <p:cNvSpPr/>
          <p:nvPr/>
        </p:nvSpPr>
        <p:spPr>
          <a:xfrm>
            <a:off x="9841145" y="5573894"/>
            <a:ext cx="1542496" cy="312556"/>
          </a:xfrm>
          <a:prstGeom prst="roundRect">
            <a:avLst/>
          </a:prstGeom>
          <a:solidFill>
            <a:schemeClr val="accent2">
              <a:lumMod val="75000"/>
              <a:alpha val="83000"/>
            </a:schemeClr>
          </a:solidFill>
          <a:scene3d>
            <a:camera prst="orthographicFront"/>
            <a:lightRig rig="threePt" dir="t"/>
          </a:scene3d>
          <a:sp3d prstMaterial="plastic"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Бюджет города</a:t>
            </a:r>
            <a:endParaRPr lang="ru-RU" sz="1000" dirty="0">
              <a:solidFill>
                <a:schemeClr val="tx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2243137" y="3078848"/>
            <a:ext cx="506253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Строительно-монтажные работы: Улично-дорожная сеть и ливневая канализация, </a:t>
            </a:r>
            <a:r>
              <a:rPr lang="ru-RU" sz="1000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внеквартальные</a:t>
            </a:r>
            <a:r>
              <a:rPr lang="ru-RU" sz="1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инженерные сети микрорайона №7 </a:t>
            </a:r>
            <a:r>
              <a:rPr lang="ru-RU" sz="1000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Новоил</a:t>
            </a:r>
            <a:r>
              <a:rPr lang="ru-RU" sz="1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. района;</a:t>
            </a:r>
            <a:endParaRPr lang="ru-RU" sz="10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46" name="Прямоугольник 45"/>
          <p:cNvSpPr/>
          <p:nvPr/>
        </p:nvSpPr>
        <p:spPr>
          <a:xfrm>
            <a:off x="2233613" y="2888348"/>
            <a:ext cx="4929187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Строительство газовой котельной в микрорайоне №7 Новоильинского района;</a:t>
            </a:r>
            <a:endParaRPr lang="ru-RU" sz="10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92513" name="Rectangle 1"/>
          <p:cNvSpPr>
            <a:spLocks noChangeArrowheads="1"/>
          </p:cNvSpPr>
          <p:nvPr/>
        </p:nvSpPr>
        <p:spPr bwMode="auto">
          <a:xfrm>
            <a:off x="2533650" y="2230952"/>
            <a:ext cx="3714750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ahoma" pitchFamily="34" charset="0"/>
                <a:cs typeface="Tahoma" pitchFamily="34" charset="0"/>
              </a:rPr>
              <a:t>снесен дом признанный аварийным</a:t>
            </a:r>
            <a:r>
              <a:rPr kumimoji="0" lang="ru-RU" sz="9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ahoma" pitchFamily="34" charset="0"/>
                <a:cs typeface="Tahoma" pitchFamily="34" charset="0"/>
              </a:rPr>
              <a:t> (ул.Горьковская,54);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39" name="Picture 1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116138" y="2551113"/>
            <a:ext cx="198437" cy="2031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" name="Picture 1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135188" y="2189163"/>
            <a:ext cx="198437" cy="2031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9" name="Rectangle 1"/>
          <p:cNvSpPr>
            <a:spLocks noChangeArrowheads="1"/>
          </p:cNvSpPr>
          <p:nvPr/>
        </p:nvSpPr>
        <p:spPr bwMode="auto">
          <a:xfrm>
            <a:off x="2543175" y="2392877"/>
            <a:ext cx="3714750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9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ремонт квартир муниципальной собственности (47 квартир);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50" name="Прямоугольник 49"/>
          <p:cNvSpPr/>
          <p:nvPr/>
        </p:nvSpPr>
        <p:spPr>
          <a:xfrm>
            <a:off x="2252663" y="3383648"/>
            <a:ext cx="474821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Региональный проект «Чистый воздух»: переключение потребителей Куйбышевских котельных на </a:t>
            </a:r>
            <a:r>
              <a:rPr lang="ru-RU" sz="1000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теплоисточник</a:t>
            </a:r>
            <a:r>
              <a:rPr lang="ru-RU" sz="1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Центральная ТЭЦ.</a:t>
            </a:r>
            <a:endParaRPr lang="ru-RU" sz="10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52" name="Picture 1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068513" y="3875088"/>
            <a:ext cx="198437" cy="2031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3" name="Picture 1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106613" y="4846638"/>
            <a:ext cx="198437" cy="2031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4" name="Скругленный прямоугольник 53"/>
          <p:cNvSpPr/>
          <p:nvPr/>
        </p:nvSpPr>
        <p:spPr>
          <a:xfrm>
            <a:off x="9834154" y="4733924"/>
            <a:ext cx="1542496" cy="295276"/>
          </a:xfrm>
          <a:prstGeom prst="roundRect">
            <a:avLst/>
          </a:prstGeom>
          <a:solidFill>
            <a:schemeClr val="accent3">
              <a:lumMod val="75000"/>
              <a:alpha val="93000"/>
            </a:schemeClr>
          </a:solidFill>
          <a:scene3d>
            <a:camera prst="orthographicFront"/>
            <a:lightRig rig="threePt" dir="t"/>
          </a:scene3d>
          <a:sp3d prstMaterial="plastic"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Бюджет Федерации</a:t>
            </a:r>
            <a:endParaRPr lang="ru-RU" sz="1000" dirty="0">
              <a:solidFill>
                <a:schemeClr val="tx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55" name="Picture 2" descr="D:\Work\Bachti\!!!ВНУТРЕННИЕ\декабрь\презентация\фотозона размер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0142340" y="0"/>
            <a:ext cx="1379735" cy="10910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6" name="Picture 1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087563" y="2855913"/>
            <a:ext cx="198437" cy="2031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7" name="Picture 1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106613" y="3389313"/>
            <a:ext cx="198437" cy="2031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8" name="Picture 1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087563" y="3113088"/>
            <a:ext cx="198437" cy="2031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9" name="Picture 1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116138" y="5408613"/>
            <a:ext cx="198437" cy="2031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0" name="Прямоугольник 59"/>
          <p:cNvSpPr/>
          <p:nvPr/>
        </p:nvSpPr>
        <p:spPr>
          <a:xfrm>
            <a:off x="2303581" y="5304353"/>
            <a:ext cx="494494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Погашение кредиторской задолженности за услуги холодного водоснабжения и водоотведения </a:t>
            </a:r>
            <a:r>
              <a:rPr lang="ru-RU" sz="1000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ресурсоснабжающим</a:t>
            </a:r>
            <a:r>
              <a:rPr lang="ru-RU" sz="1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организациям, оказанные до 31.12.2020г.</a:t>
            </a:r>
            <a:endParaRPr lang="ru-RU" sz="10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41" name="Скругленный прямоугольник 40"/>
          <p:cNvSpPr/>
          <p:nvPr/>
        </p:nvSpPr>
        <p:spPr>
          <a:xfrm>
            <a:off x="0" y="0"/>
            <a:ext cx="1440160" cy="432048"/>
          </a:xfrm>
          <a:prstGeom prst="roundRect">
            <a:avLst/>
          </a:prstGeom>
          <a:solidFill>
            <a:schemeClr val="accent1">
              <a:lumMod val="60000"/>
              <a:lumOff val="40000"/>
              <a:alpha val="14000"/>
            </a:schemeClr>
          </a:solidFill>
          <a:ln w="9525"/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err="1" smtClean="0">
                <a:solidFill>
                  <a:schemeClr val="tx1"/>
                </a:solidFill>
                <a:latin typeface="Cambria" pitchFamily="18" charset="0"/>
              </a:rPr>
              <a:t>Млн</a:t>
            </a:r>
            <a:r>
              <a:rPr lang="ru-RU" b="1" dirty="0" smtClean="0">
                <a:solidFill>
                  <a:schemeClr val="tx1"/>
                </a:solidFill>
                <a:latin typeface="Cambria" pitchFamily="18" charset="0"/>
              </a:rPr>
              <a:t> </a:t>
            </a:r>
            <a:r>
              <a:rPr lang="ru-RU" b="1" dirty="0">
                <a:solidFill>
                  <a:schemeClr val="tx1"/>
                </a:solidFill>
                <a:latin typeface="Cambria" pitchFamily="18" charset="0"/>
              </a:rPr>
              <a:t>руб.</a:t>
            </a:r>
          </a:p>
        </p:txBody>
      </p:sp>
    </p:spTree>
  </p:cSld>
  <p:clrMapOvr>
    <a:masterClrMapping/>
  </p:clrMapOvr>
  <p:transition spd="slow">
    <p:cover dir="r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979262" y="0"/>
            <a:ext cx="8547348" cy="73189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</a:bodyPr>
          <a:lstStyle/>
          <a:p>
            <a:pPr algn="ctr" defTabSz="1022286">
              <a:defRPr/>
            </a:pPr>
            <a:r>
              <a:rPr lang="ru-RU" sz="20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Муниципальная программа «Развитие системы социальной </a:t>
            </a:r>
          </a:p>
          <a:p>
            <a:pPr algn="ctr" defTabSz="1022286">
              <a:defRPr/>
            </a:pPr>
            <a:r>
              <a:rPr lang="ru-RU" sz="20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защиты населения города Новокузнецка»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952080" y="1811229"/>
            <a:ext cx="7963433" cy="0"/>
          </a:xfrm>
          <a:prstGeom prst="line">
            <a:avLst/>
          </a:prstGeom>
          <a:ln w="12700">
            <a:solidFill>
              <a:srgbClr val="3B455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952078" y="3240087"/>
            <a:ext cx="1224215" cy="768021"/>
          </a:xfrm>
          <a:prstGeom prst="rect">
            <a:avLst/>
          </a:prstGeom>
        </p:spPr>
        <p:txBody>
          <a:bodyPr wrap="none" lIns="131269" tIns="65636" rIns="131269" bIns="65636" anchor="ctr"/>
          <a:lstStyle/>
          <a:p>
            <a:pPr algn="ctr" defTabSz="1312674">
              <a:defRPr/>
            </a:pPr>
            <a:r>
              <a:rPr lang="ru-RU" sz="3000" b="1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1 549</a:t>
            </a:r>
            <a:endParaRPr lang="ru-RU" sz="3000" b="1" dirty="0">
              <a:solidFill>
                <a:schemeClr val="bg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432447" y="1871935"/>
            <a:ext cx="7016103" cy="347172"/>
          </a:xfrm>
          <a:prstGeom prst="rect">
            <a:avLst/>
          </a:prstGeom>
        </p:spPr>
        <p:txBody>
          <a:bodyPr wrap="square" lIns="115214" tIns="57607" rIns="115214" bIns="57607">
            <a:spAutoFit/>
          </a:bodyPr>
          <a:lstStyle/>
          <a:p>
            <a:pPr algn="ctr" defTabSz="1312674">
              <a:defRPr/>
            </a:pPr>
            <a:r>
              <a:rPr lang="ru-RU" sz="15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Объем </a:t>
            </a:r>
            <a:r>
              <a:rPr lang="ru-RU" sz="1500" b="1" dirty="0">
                <a:latin typeface="Tahoma" pitchFamily="34" charset="0"/>
                <a:ea typeface="Tahoma" pitchFamily="34" charset="0"/>
                <a:cs typeface="Tahoma" pitchFamily="34" charset="0"/>
              </a:rPr>
              <a:t>расходов на реализацию </a:t>
            </a:r>
            <a:r>
              <a:rPr lang="ru-RU" sz="15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муниципальной программы</a:t>
            </a:r>
            <a:endParaRPr lang="ru-RU" sz="1500" b="1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2494575" y="858658"/>
            <a:ext cx="567030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Повышения эффективности социальной поддержки и повышения качества и доступности предоставления услуг по социальному обслуживанию населения</a:t>
            </a:r>
          </a:p>
        </p:txBody>
      </p:sp>
      <p:sp>
        <p:nvSpPr>
          <p:cNvPr id="27" name="Прямоугольник 26"/>
          <p:cNvSpPr/>
          <p:nvPr/>
        </p:nvSpPr>
        <p:spPr>
          <a:xfrm>
            <a:off x="2222369" y="2967924"/>
            <a:ext cx="487669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Повышение качества жизни отдельных категорий граждан, степени их социальной защищенности:</a:t>
            </a:r>
            <a:endParaRPr lang="ru-RU" sz="10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2527169" y="5651460"/>
            <a:ext cx="5262635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Содержание и развитие сети загородных учреждений с целью оздоровления</a:t>
            </a:r>
          </a:p>
          <a:p>
            <a:r>
              <a:rPr lang="ru-RU" sz="1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детей, оказавшихся в трудной жизненной ситуации; проведение социально значимых мероприятий. </a:t>
            </a:r>
            <a:endParaRPr lang="ru-RU" sz="1000" dirty="0"/>
          </a:p>
        </p:txBody>
      </p:sp>
      <p:sp>
        <p:nvSpPr>
          <p:cNvPr id="31" name="Прямоугольник 30"/>
          <p:cNvSpPr/>
          <p:nvPr/>
        </p:nvSpPr>
        <p:spPr>
          <a:xfrm>
            <a:off x="2536694" y="5077192"/>
            <a:ext cx="453675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Обеспечение деятельности Комитета по реализации муниципальной программы.</a:t>
            </a:r>
            <a:endParaRPr lang="ru-RU" sz="1000" dirty="0"/>
          </a:p>
        </p:txBody>
      </p:sp>
      <p:pic>
        <p:nvPicPr>
          <p:cNvPr id="39" name="Picture 2" descr="C:\Users\urlapo\Pictures\цель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781952"/>
            <a:ext cx="1723967" cy="1088654"/>
          </a:xfrm>
          <a:prstGeom prst="rect">
            <a:avLst/>
          </a:prstGeom>
          <a:noFill/>
        </p:spPr>
      </p:pic>
      <p:pic>
        <p:nvPicPr>
          <p:cNvPr id="40" name="Picture 4" descr="https://st.depositphotos.com/1552219/1349/i/950/depositphotos_13496359-stock-photo-write-on-board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76278" y="4248150"/>
            <a:ext cx="2682875" cy="2232025"/>
          </a:xfrm>
          <a:prstGeom prst="rect">
            <a:avLst/>
          </a:prstGeom>
          <a:noFill/>
        </p:spPr>
      </p:pic>
      <p:sp>
        <p:nvSpPr>
          <p:cNvPr id="41" name="Прямоугольник 40"/>
          <p:cNvSpPr/>
          <p:nvPr/>
        </p:nvSpPr>
        <p:spPr>
          <a:xfrm>
            <a:off x="8430883" y="4639573"/>
            <a:ext cx="847725" cy="8540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9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Расходы на одного</a:t>
            </a:r>
          </a:p>
          <a:p>
            <a:pPr algn="ctr"/>
            <a:endParaRPr lang="ru-RU" sz="900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algn="ctr"/>
            <a:r>
              <a:rPr lang="ru-RU" sz="9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жителя</a:t>
            </a:r>
          </a:p>
          <a:p>
            <a:pPr algn="ctr">
              <a:lnSpc>
                <a:spcPct val="150000"/>
              </a:lnSpc>
            </a:pPr>
            <a:r>
              <a:rPr lang="ru-RU" sz="900" b="1" dirty="0" smtClean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2 402 </a:t>
            </a:r>
            <a:r>
              <a:rPr lang="ru-RU" sz="9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руб.</a:t>
            </a:r>
          </a:p>
        </p:txBody>
      </p:sp>
      <p:graphicFrame>
        <p:nvGraphicFramePr>
          <p:cNvPr id="42" name="Диаграмма 41"/>
          <p:cNvGraphicFramePr/>
          <p:nvPr/>
        </p:nvGraphicFramePr>
        <p:xfrm>
          <a:off x="-408948" y="2114699"/>
          <a:ext cx="3810873" cy="415049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43" name="Диаграмма 42"/>
          <p:cNvGraphicFramePr/>
          <p:nvPr/>
        </p:nvGraphicFramePr>
        <p:xfrm>
          <a:off x="8956075" y="2449902"/>
          <a:ext cx="3046083" cy="202840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44" name="Скругленный прямоугольник 43"/>
          <p:cNvSpPr/>
          <p:nvPr/>
        </p:nvSpPr>
        <p:spPr>
          <a:xfrm>
            <a:off x="9528662" y="1850263"/>
            <a:ext cx="1723967" cy="340204"/>
          </a:xfrm>
          <a:prstGeom prst="roundRect">
            <a:avLst/>
          </a:prstGeom>
          <a:solidFill>
            <a:schemeClr val="accent1">
              <a:lumMod val="50000"/>
              <a:alpha val="14000"/>
            </a:schemeClr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500" b="1" dirty="0" smtClean="0">
                <a:solidFill>
                  <a:schemeClr val="tx1"/>
                </a:solidFill>
                <a:latin typeface="Cambria" pitchFamily="18" charset="0"/>
              </a:rPr>
              <a:t>источники</a:t>
            </a:r>
            <a:endParaRPr lang="ru-RU" sz="1500" b="1" dirty="0">
              <a:solidFill>
                <a:schemeClr val="tx1"/>
              </a:solidFill>
              <a:latin typeface="Cambria" pitchFamily="18" charset="0"/>
            </a:endParaRPr>
          </a:p>
        </p:txBody>
      </p:sp>
      <p:sp>
        <p:nvSpPr>
          <p:cNvPr id="51" name="Скругленный прямоугольник 50"/>
          <p:cNvSpPr/>
          <p:nvPr/>
        </p:nvSpPr>
        <p:spPr>
          <a:xfrm>
            <a:off x="9675406" y="4775200"/>
            <a:ext cx="1542496" cy="361950"/>
          </a:xfrm>
          <a:prstGeom prst="roundRect">
            <a:avLst/>
          </a:prstGeom>
          <a:solidFill>
            <a:schemeClr val="accent3">
              <a:lumMod val="75000"/>
              <a:alpha val="84000"/>
            </a:schemeClr>
          </a:solidFill>
          <a:scene3d>
            <a:camera prst="orthographicFront"/>
            <a:lightRig rig="threePt" dir="t"/>
          </a:scene3d>
          <a:sp3d prstMaterial="plastic"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Бюджет области</a:t>
            </a:r>
            <a:endParaRPr lang="ru-RU" sz="1000" dirty="0">
              <a:solidFill>
                <a:schemeClr val="tx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52" name="Скругленный прямоугольник 51"/>
          <p:cNvSpPr/>
          <p:nvPr/>
        </p:nvSpPr>
        <p:spPr>
          <a:xfrm>
            <a:off x="9710330" y="5778903"/>
            <a:ext cx="1542496" cy="342497"/>
          </a:xfrm>
          <a:prstGeom prst="roundRect">
            <a:avLst/>
          </a:prstGeom>
          <a:solidFill>
            <a:schemeClr val="accent2">
              <a:lumMod val="75000"/>
              <a:alpha val="85000"/>
            </a:schemeClr>
          </a:solidFill>
          <a:scene3d>
            <a:camera prst="orthographicFront"/>
            <a:lightRig rig="threePt" dir="t"/>
          </a:scene3d>
          <a:sp3d prstMaterial="plastic"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Бюджет города</a:t>
            </a:r>
            <a:endParaRPr lang="ru-RU" sz="1000" dirty="0">
              <a:solidFill>
                <a:schemeClr val="tx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53" name="Скругленный прямоугольник 52"/>
          <p:cNvSpPr/>
          <p:nvPr/>
        </p:nvSpPr>
        <p:spPr>
          <a:xfrm>
            <a:off x="9691280" y="5273119"/>
            <a:ext cx="1542496" cy="352981"/>
          </a:xfrm>
          <a:prstGeom prst="roundRect">
            <a:avLst/>
          </a:prstGeom>
          <a:solidFill>
            <a:schemeClr val="accent1">
              <a:lumMod val="75000"/>
              <a:alpha val="85000"/>
            </a:schemeClr>
          </a:solidFill>
          <a:scene3d>
            <a:camera prst="orthographicFront"/>
            <a:lightRig rig="threePt" dir="t"/>
          </a:scene3d>
          <a:sp3d prstMaterial="plastic"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Бюджет Федерации</a:t>
            </a:r>
            <a:endParaRPr lang="ru-RU" sz="1000" dirty="0">
              <a:solidFill>
                <a:schemeClr val="tx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54" name="Скругленный прямоугольник 53"/>
          <p:cNvSpPr/>
          <p:nvPr/>
        </p:nvSpPr>
        <p:spPr>
          <a:xfrm>
            <a:off x="770608" y="2528372"/>
            <a:ext cx="1496342" cy="340204"/>
          </a:xfrm>
          <a:prstGeom prst="roundRect">
            <a:avLst/>
          </a:prstGeom>
          <a:solidFill>
            <a:schemeClr val="accent1">
              <a:lumMod val="50000"/>
              <a:alpha val="14000"/>
            </a:schemeClr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500" b="1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1 297</a:t>
            </a:r>
            <a:endParaRPr lang="ru-RU" sz="1500" b="1" dirty="0">
              <a:solidFill>
                <a:schemeClr val="tx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2589332" y="3284982"/>
            <a:ext cx="4097218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4 098 семей получили выплаты при рождении первого ребенка; </a:t>
            </a:r>
            <a:endParaRPr lang="ru-RU" sz="10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3189407" y="3504057"/>
            <a:ext cx="367811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1 1 385 семей, имеющих трех и более детей, получили ежемесячную денежную выплату;</a:t>
            </a:r>
            <a:endParaRPr lang="ru-RU" sz="10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4027607" y="3875532"/>
            <a:ext cx="305899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4 909 многодетных семей, воспользовались мерами социальной поддержки;</a:t>
            </a:r>
            <a:endParaRPr lang="ru-RU" sz="10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4208581" y="4285107"/>
            <a:ext cx="3439994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474 семей, воспользовались материнским капиталом;</a:t>
            </a:r>
            <a:endParaRPr lang="ru-RU" sz="10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34" name="Прямоугольник 33"/>
          <p:cNvSpPr/>
          <p:nvPr/>
        </p:nvSpPr>
        <p:spPr>
          <a:xfrm>
            <a:off x="4570532" y="4608957"/>
            <a:ext cx="305899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1 194 ветеранов труда, получили меры социально поддержки.</a:t>
            </a:r>
            <a:endParaRPr lang="ru-RU" sz="10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35" name="Picture 6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284532" y="3850814"/>
            <a:ext cx="1153994" cy="1241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91489" name="Picture 1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420938" y="3313113"/>
            <a:ext cx="198437" cy="2031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6" name="Picture 1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135313" y="3513138"/>
            <a:ext cx="198437" cy="2031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7" name="Picture 1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763963" y="3894138"/>
            <a:ext cx="198437" cy="2031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6" name="Picture 1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992563" y="4284663"/>
            <a:ext cx="198437" cy="2031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5" name="Picture 1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268788" y="4694238"/>
            <a:ext cx="198437" cy="2031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6" name="Picture 2" descr="D:\Work\Bachti\!!!ВНУТРЕННИЕ\декабрь\презентация\фотозона размер.pn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10142340" y="0"/>
            <a:ext cx="1379735" cy="10910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7" name="Picture 1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382838" y="5075238"/>
            <a:ext cx="198437" cy="2031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8" name="Picture 1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373313" y="5713413"/>
            <a:ext cx="198437" cy="2031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8" name="Скругленный прямоугольник 37"/>
          <p:cNvSpPr/>
          <p:nvPr/>
        </p:nvSpPr>
        <p:spPr>
          <a:xfrm>
            <a:off x="0" y="0"/>
            <a:ext cx="1440160" cy="432048"/>
          </a:xfrm>
          <a:prstGeom prst="roundRect">
            <a:avLst/>
          </a:prstGeom>
          <a:solidFill>
            <a:schemeClr val="accent1">
              <a:lumMod val="60000"/>
              <a:lumOff val="40000"/>
              <a:alpha val="14000"/>
            </a:schemeClr>
          </a:solidFill>
          <a:ln w="9525"/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err="1" smtClean="0">
                <a:solidFill>
                  <a:schemeClr val="tx1"/>
                </a:solidFill>
                <a:latin typeface="Cambria" pitchFamily="18" charset="0"/>
              </a:rPr>
              <a:t>Млн</a:t>
            </a:r>
            <a:r>
              <a:rPr lang="ru-RU" b="1" dirty="0" smtClean="0">
                <a:solidFill>
                  <a:schemeClr val="tx1"/>
                </a:solidFill>
                <a:latin typeface="Cambria" pitchFamily="18" charset="0"/>
              </a:rPr>
              <a:t> </a:t>
            </a:r>
            <a:r>
              <a:rPr lang="ru-RU" b="1" dirty="0">
                <a:solidFill>
                  <a:schemeClr val="tx1"/>
                </a:solidFill>
                <a:latin typeface="Cambria" pitchFamily="18" charset="0"/>
              </a:rPr>
              <a:t>руб.</a:t>
            </a:r>
          </a:p>
        </p:txBody>
      </p:sp>
    </p:spTree>
  </p:cSld>
  <p:clrMapOvr>
    <a:masterClrMapping/>
  </p:clrMapOvr>
  <p:transition spd="slow">
    <p:cover dir="r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Прямая соединительная линия 6"/>
          <p:cNvCxnSpPr/>
          <p:nvPr/>
        </p:nvCxnSpPr>
        <p:spPr>
          <a:xfrm>
            <a:off x="679875" y="1793545"/>
            <a:ext cx="7963433" cy="0"/>
          </a:xfrm>
          <a:prstGeom prst="line">
            <a:avLst/>
          </a:prstGeom>
          <a:ln w="12700">
            <a:solidFill>
              <a:srgbClr val="3B455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1862339" y="3430094"/>
            <a:ext cx="100018" cy="362009"/>
          </a:xfrm>
          <a:prstGeom prst="rect">
            <a:avLst/>
          </a:prstGeom>
        </p:spPr>
        <p:txBody>
          <a:bodyPr wrap="none" lIns="131269" tIns="65636" rIns="131269" bIns="65636" anchor="ctr"/>
          <a:lstStyle/>
          <a:p>
            <a:pPr algn="ctr" defTabSz="1312674">
              <a:defRPr/>
            </a:pPr>
            <a:endParaRPr lang="ru-RU" sz="4500" b="1" dirty="0">
              <a:solidFill>
                <a:schemeClr val="bg1"/>
              </a:solidFill>
              <a:latin typeface="Arial Narrow" panose="020B0606020202030204" pitchFamily="34" charset="0"/>
              <a:ea typeface="+mj-ea"/>
              <a:cs typeface="+mj-cs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336240" y="2936079"/>
            <a:ext cx="1152208" cy="768021"/>
          </a:xfrm>
          <a:prstGeom prst="rect">
            <a:avLst/>
          </a:prstGeom>
        </p:spPr>
        <p:txBody>
          <a:bodyPr wrap="none" lIns="131269" tIns="65636" rIns="131269" bIns="65636" anchor="ctr"/>
          <a:lstStyle/>
          <a:p>
            <a:pPr algn="ctr" defTabSz="1312674">
              <a:defRPr/>
            </a:pPr>
            <a:r>
              <a:rPr lang="ru-RU" sz="3000" b="1" dirty="0">
                <a:solidFill>
                  <a:schemeClr val="bg1"/>
                </a:solidFill>
                <a:latin typeface="Arial Narrow" panose="020B0606020202030204" pitchFamily="34" charset="0"/>
                <a:ea typeface="+mj-ea"/>
                <a:cs typeface="+mj-cs"/>
              </a:rPr>
              <a:t>2,6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2438440" y="2750075"/>
            <a:ext cx="1152208" cy="768021"/>
          </a:xfrm>
          <a:prstGeom prst="rect">
            <a:avLst/>
          </a:prstGeom>
        </p:spPr>
        <p:txBody>
          <a:bodyPr wrap="none" lIns="131269" tIns="65636" rIns="131269" bIns="65636" anchor="ctr"/>
          <a:lstStyle/>
          <a:p>
            <a:pPr algn="ctr" defTabSz="1312674">
              <a:defRPr/>
            </a:pPr>
            <a:r>
              <a:rPr lang="ru-RU" sz="3000" b="1" dirty="0">
                <a:solidFill>
                  <a:schemeClr val="bg1"/>
                </a:solidFill>
                <a:latin typeface="Arial Narrow" panose="020B0606020202030204" pitchFamily="34" charset="0"/>
                <a:ea typeface="+mj-ea"/>
                <a:cs typeface="+mj-cs"/>
              </a:rPr>
              <a:t>2,7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1433755" y="0"/>
            <a:ext cx="8416484" cy="1039669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</a:bodyPr>
          <a:lstStyle/>
          <a:p>
            <a:pPr algn="ctr" defTabSz="1022286">
              <a:defRPr/>
            </a:pPr>
            <a:r>
              <a:rPr lang="ru-RU" sz="20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Муниципальная программа «Формирование современной городской среды на территории Новокузнецкого городского округа»</a:t>
            </a:r>
          </a:p>
        </p:txBody>
      </p:sp>
      <p:sp>
        <p:nvSpPr>
          <p:cNvPr id="26" name="Прямоугольник 25"/>
          <p:cNvSpPr/>
          <p:nvPr/>
        </p:nvSpPr>
        <p:spPr>
          <a:xfrm>
            <a:off x="457202" y="1805803"/>
            <a:ext cx="6657973" cy="347172"/>
          </a:xfrm>
          <a:prstGeom prst="rect">
            <a:avLst/>
          </a:prstGeom>
        </p:spPr>
        <p:txBody>
          <a:bodyPr wrap="square" lIns="115214" tIns="57607" rIns="115214" bIns="57607">
            <a:spAutoFit/>
          </a:bodyPr>
          <a:lstStyle/>
          <a:p>
            <a:pPr algn="ctr" defTabSz="1312674">
              <a:defRPr/>
            </a:pPr>
            <a:r>
              <a:rPr lang="ru-RU" sz="15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Объем </a:t>
            </a:r>
            <a:r>
              <a:rPr lang="ru-RU" sz="1500" b="1" dirty="0">
                <a:latin typeface="Tahoma" pitchFamily="34" charset="0"/>
                <a:ea typeface="Tahoma" pitchFamily="34" charset="0"/>
                <a:cs typeface="Tahoma" pitchFamily="34" charset="0"/>
              </a:rPr>
              <a:t>расходов на </a:t>
            </a:r>
            <a:r>
              <a:rPr lang="ru-RU" sz="15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реализацию муниципальной программы</a:t>
            </a:r>
            <a:endParaRPr lang="ru-RU" sz="1500" b="1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2050" name="Picture 2" descr="C:\Users\urlapo\Pictures\цель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814121"/>
            <a:ext cx="1717867" cy="1078082"/>
          </a:xfrm>
          <a:prstGeom prst="rect">
            <a:avLst/>
          </a:prstGeom>
          <a:noFill/>
        </p:spPr>
      </p:pic>
      <p:sp>
        <p:nvSpPr>
          <p:cNvPr id="39" name="Прямоугольник 38"/>
          <p:cNvSpPr/>
          <p:nvPr/>
        </p:nvSpPr>
        <p:spPr>
          <a:xfrm>
            <a:off x="2676045" y="926699"/>
            <a:ext cx="5307362" cy="7232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600"/>
              </a:spcBef>
            </a:pPr>
            <a:r>
              <a:rPr lang="ru-RU" dirty="0" smtClean="0">
                <a:ea typeface="Verdana" pitchFamily="34" charset="0"/>
                <a:cs typeface="Verdana" pitchFamily="34" charset="0"/>
              </a:rPr>
              <a:t> </a:t>
            </a:r>
            <a:endParaRPr lang="ru-RU" sz="1500" dirty="0" smtClean="0"/>
          </a:p>
          <a:p>
            <a:pPr algn="ctr">
              <a:spcBef>
                <a:spcPts val="600"/>
              </a:spcBef>
            </a:pPr>
            <a:endParaRPr lang="ru-RU" dirty="0" smtClean="0">
              <a:ea typeface="Verdana" pitchFamily="34" charset="0"/>
              <a:cs typeface="Verdana" pitchFamily="34" charset="0"/>
            </a:endParaRPr>
          </a:p>
        </p:txBody>
      </p:sp>
      <p:sp>
        <p:nvSpPr>
          <p:cNvPr id="40" name="Прямоугольник 39"/>
          <p:cNvSpPr/>
          <p:nvPr/>
        </p:nvSpPr>
        <p:spPr>
          <a:xfrm>
            <a:off x="2439465" y="980622"/>
            <a:ext cx="5761038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ru-RU" sz="1200" dirty="0" smtClean="0"/>
              <a:t>Повышение качества и комфорта городской среды путем благоустройства территории города, а также повышение уровня благоустройства территории, развитие благоприятных, комфортных и безопасных условий для проживания.</a:t>
            </a:r>
            <a:endParaRPr lang="ru-RU" sz="12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2403841" y="3240088"/>
            <a:ext cx="970737" cy="340204"/>
          </a:xfrm>
          <a:prstGeom prst="rect">
            <a:avLst/>
          </a:prstGeom>
        </p:spPr>
        <p:txBody>
          <a:bodyPr wrap="none" lIns="131269" tIns="65636" rIns="131269" bIns="65636" anchor="ctr"/>
          <a:lstStyle/>
          <a:p>
            <a:pPr algn="ctr" defTabSz="1312674">
              <a:defRPr/>
            </a:pPr>
            <a:r>
              <a:rPr lang="ru-RU" sz="1500" b="1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793</a:t>
            </a:r>
            <a:endParaRPr lang="ru-RU" sz="1500" b="1" dirty="0">
              <a:solidFill>
                <a:schemeClr val="bg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2403841" y="4192660"/>
            <a:ext cx="970737" cy="340204"/>
          </a:xfrm>
          <a:prstGeom prst="rect">
            <a:avLst/>
          </a:prstGeom>
        </p:spPr>
        <p:txBody>
          <a:bodyPr wrap="none" lIns="131269" tIns="65636" rIns="131269" bIns="65636" anchor="ctr"/>
          <a:lstStyle/>
          <a:p>
            <a:pPr algn="ctr" defTabSz="1312674">
              <a:defRPr/>
            </a:pPr>
            <a:r>
              <a:rPr lang="ru-RU" sz="1500" b="1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198</a:t>
            </a:r>
            <a:endParaRPr lang="ru-RU" sz="1500" b="1" dirty="0">
              <a:solidFill>
                <a:schemeClr val="bg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2403841" y="5145233"/>
            <a:ext cx="970737" cy="340204"/>
          </a:xfrm>
          <a:prstGeom prst="rect">
            <a:avLst/>
          </a:prstGeom>
        </p:spPr>
        <p:txBody>
          <a:bodyPr wrap="none" lIns="131269" tIns="65636" rIns="131269" bIns="65636" anchor="ctr"/>
          <a:lstStyle/>
          <a:p>
            <a:pPr algn="ctr" defTabSz="1312674">
              <a:defRPr/>
            </a:pPr>
            <a:r>
              <a:rPr lang="ru-RU" sz="1500" b="1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45</a:t>
            </a:r>
            <a:endParaRPr lang="ru-RU" sz="1500" b="1" dirty="0">
              <a:solidFill>
                <a:schemeClr val="bg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48" name="Прямоугольник 47"/>
          <p:cNvSpPr/>
          <p:nvPr/>
        </p:nvSpPr>
        <p:spPr>
          <a:xfrm>
            <a:off x="2736719" y="4507021"/>
            <a:ext cx="362940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Благоустройство 49 дворов за счет средств заинтересованных лиц</a:t>
            </a:r>
            <a:endParaRPr lang="ru-RU" sz="10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58" name="Picture 4" descr="https://st.depositphotos.com/1552219/1349/i/950/depositphotos_13496359-stock-photo-write-on-board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18816" y="4521708"/>
            <a:ext cx="2857515" cy="1958467"/>
          </a:xfrm>
          <a:prstGeom prst="rect">
            <a:avLst/>
          </a:prstGeom>
          <a:noFill/>
        </p:spPr>
      </p:pic>
      <p:sp>
        <p:nvSpPr>
          <p:cNvPr id="59" name="Прямоугольник 58"/>
          <p:cNvSpPr/>
          <p:nvPr/>
        </p:nvSpPr>
        <p:spPr>
          <a:xfrm>
            <a:off x="7784875" y="4836909"/>
            <a:ext cx="907351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9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Расходы на одного</a:t>
            </a:r>
          </a:p>
          <a:p>
            <a:pPr algn="ctr"/>
            <a:endParaRPr lang="ru-RU" sz="900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algn="ctr"/>
            <a:r>
              <a:rPr lang="ru-RU" sz="9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жителя</a:t>
            </a:r>
          </a:p>
          <a:p>
            <a:pPr algn="ctr">
              <a:lnSpc>
                <a:spcPct val="150000"/>
              </a:lnSpc>
            </a:pPr>
            <a:r>
              <a:rPr lang="ru-RU" sz="900" b="1" dirty="0" smtClean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341</a:t>
            </a:r>
          </a:p>
          <a:p>
            <a:pPr algn="ctr">
              <a:lnSpc>
                <a:spcPct val="150000"/>
              </a:lnSpc>
            </a:pPr>
            <a:r>
              <a:rPr lang="ru-RU" sz="9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руб.</a:t>
            </a:r>
          </a:p>
        </p:txBody>
      </p:sp>
      <p:graphicFrame>
        <p:nvGraphicFramePr>
          <p:cNvPr id="37" name="Содержимое 3"/>
          <p:cNvGraphicFramePr>
            <a:graphicFrameLocks noGrp="1"/>
          </p:cNvGraphicFramePr>
          <p:nvPr>
            <p:ph idx="1"/>
          </p:nvPr>
        </p:nvGraphicFramePr>
        <p:xfrm>
          <a:off x="8677691" y="2277373"/>
          <a:ext cx="3407918" cy="20712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61" name="Диаграмма 60"/>
          <p:cNvGraphicFramePr/>
          <p:nvPr/>
        </p:nvGraphicFramePr>
        <p:xfrm>
          <a:off x="-395899" y="1619250"/>
          <a:ext cx="3682024" cy="46799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32" name="Скругленный прямоугольник 31"/>
          <p:cNvSpPr/>
          <p:nvPr/>
        </p:nvSpPr>
        <p:spPr>
          <a:xfrm>
            <a:off x="847725" y="2208620"/>
            <a:ext cx="1381126" cy="315505"/>
          </a:xfrm>
          <a:prstGeom prst="roundRect">
            <a:avLst/>
          </a:prstGeom>
          <a:solidFill>
            <a:schemeClr val="accent1">
              <a:lumMod val="50000"/>
              <a:alpha val="14000"/>
            </a:schemeClr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500" b="1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184</a:t>
            </a:r>
            <a:endParaRPr lang="ru-RU" sz="1500" b="1" dirty="0">
              <a:solidFill>
                <a:schemeClr val="tx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33" name="Скругленный прямоугольник 32"/>
          <p:cNvSpPr/>
          <p:nvPr/>
        </p:nvSpPr>
        <p:spPr>
          <a:xfrm>
            <a:off x="9612545" y="5596969"/>
            <a:ext cx="1542496" cy="470456"/>
          </a:xfrm>
          <a:prstGeom prst="roundRect">
            <a:avLst/>
          </a:prstGeom>
          <a:solidFill>
            <a:schemeClr val="accent3">
              <a:lumMod val="75000"/>
              <a:alpha val="87000"/>
            </a:schemeClr>
          </a:solidFill>
          <a:scene3d>
            <a:camera prst="orthographicFront"/>
            <a:lightRig rig="threePt" dir="t"/>
          </a:scene3d>
          <a:sp3d prstMaterial="plastic"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Средства заинтересованных лиц</a:t>
            </a:r>
            <a:endParaRPr lang="ru-RU" sz="1000" dirty="0">
              <a:solidFill>
                <a:schemeClr val="tx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35" name="Скругленный прямоугольник 34"/>
          <p:cNvSpPr/>
          <p:nvPr/>
        </p:nvSpPr>
        <p:spPr>
          <a:xfrm>
            <a:off x="9593495" y="5221469"/>
            <a:ext cx="1542496" cy="312556"/>
          </a:xfrm>
          <a:prstGeom prst="roundRect">
            <a:avLst/>
          </a:prstGeom>
          <a:solidFill>
            <a:schemeClr val="accent2">
              <a:lumMod val="75000"/>
              <a:alpha val="86000"/>
            </a:schemeClr>
          </a:solidFill>
          <a:scene3d>
            <a:camera prst="orthographicFront"/>
            <a:lightRig rig="threePt" dir="t"/>
          </a:scene3d>
          <a:sp3d prstMaterial="plastic"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Бюджет города</a:t>
            </a:r>
            <a:endParaRPr lang="ru-RU" sz="1000" dirty="0">
              <a:solidFill>
                <a:schemeClr val="tx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36" name="Скругленный прямоугольник 35"/>
          <p:cNvSpPr/>
          <p:nvPr/>
        </p:nvSpPr>
        <p:spPr>
          <a:xfrm>
            <a:off x="9427301" y="1817627"/>
            <a:ext cx="1723967" cy="340204"/>
          </a:xfrm>
          <a:prstGeom prst="roundRect">
            <a:avLst/>
          </a:prstGeom>
          <a:solidFill>
            <a:schemeClr val="accent1">
              <a:lumMod val="50000"/>
              <a:alpha val="14000"/>
            </a:schemeClr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500" b="1" dirty="0" smtClean="0">
                <a:solidFill>
                  <a:schemeClr val="tx1"/>
                </a:solidFill>
                <a:latin typeface="Cambria" pitchFamily="18" charset="0"/>
              </a:rPr>
              <a:t>источники</a:t>
            </a:r>
            <a:endParaRPr lang="ru-RU" sz="1500" b="1" dirty="0">
              <a:solidFill>
                <a:schemeClr val="tx1"/>
              </a:solidFill>
              <a:latin typeface="Cambria" pitchFamily="18" charset="0"/>
            </a:endParaRPr>
          </a:p>
        </p:txBody>
      </p:sp>
      <p:sp>
        <p:nvSpPr>
          <p:cNvPr id="38" name="Прямоугольник 37"/>
          <p:cNvSpPr/>
          <p:nvPr/>
        </p:nvSpPr>
        <p:spPr>
          <a:xfrm>
            <a:off x="2603370" y="2548824"/>
            <a:ext cx="372013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Региональный проект «Формирования современной городской среды»</a:t>
            </a:r>
            <a:endParaRPr lang="ru-RU" sz="1000" b="1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47" name="Прямоугольник 46"/>
          <p:cNvSpPr/>
          <p:nvPr/>
        </p:nvSpPr>
        <p:spPr>
          <a:xfrm>
            <a:off x="2886585" y="3121726"/>
            <a:ext cx="3447933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Благоустроено 49 дворовых территорий многоквартирных домов;</a:t>
            </a:r>
          </a:p>
          <a:p>
            <a:endParaRPr lang="ru-RU" sz="1000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r>
              <a:rPr lang="ru-RU" sz="1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благоустройство «Сквера у фонтана» ул. Кирова,71</a:t>
            </a:r>
          </a:p>
        </p:txBody>
      </p:sp>
      <p:sp>
        <p:nvSpPr>
          <p:cNvPr id="51" name="Прямоугольник 50"/>
          <p:cNvSpPr/>
          <p:nvPr/>
        </p:nvSpPr>
        <p:spPr>
          <a:xfrm>
            <a:off x="2705115" y="5497552"/>
            <a:ext cx="390160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Комплексное благоустройство городского парка и отдыха им. Ю.А. Гагарина</a:t>
            </a:r>
          </a:p>
        </p:txBody>
      </p:sp>
      <p:sp>
        <p:nvSpPr>
          <p:cNvPr id="60" name="Скругленный прямоугольник 59"/>
          <p:cNvSpPr/>
          <p:nvPr/>
        </p:nvSpPr>
        <p:spPr>
          <a:xfrm>
            <a:off x="9593495" y="4886620"/>
            <a:ext cx="1542496" cy="256880"/>
          </a:xfrm>
          <a:prstGeom prst="roundRect">
            <a:avLst/>
          </a:prstGeom>
          <a:solidFill>
            <a:schemeClr val="accent4">
              <a:lumMod val="75000"/>
              <a:alpha val="85000"/>
            </a:schemeClr>
          </a:solidFill>
          <a:scene3d>
            <a:camera prst="orthographicFront"/>
            <a:lightRig rig="threePt" dir="t"/>
          </a:scene3d>
          <a:sp3d prstMaterial="plastic"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Бюджет Федерации</a:t>
            </a:r>
            <a:endParaRPr lang="ru-RU" sz="1000" dirty="0">
              <a:solidFill>
                <a:schemeClr val="tx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45" name="Picture 1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411413" y="2560638"/>
            <a:ext cx="198437" cy="2031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4" name="Picture 2" descr="D:\Work\Bachti\!!!ВНУТРЕННИЕ\декабрь\презентация\фотозона размер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0142340" y="0"/>
            <a:ext cx="1379735" cy="10910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2" name="Picture 1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468563" y="4437063"/>
            <a:ext cx="198437" cy="2031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3" name="Picture 1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430463" y="5503863"/>
            <a:ext cx="198437" cy="2031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4" name="Скругленный прямоугольник 63"/>
          <p:cNvSpPr/>
          <p:nvPr/>
        </p:nvSpPr>
        <p:spPr>
          <a:xfrm>
            <a:off x="9583970" y="4514851"/>
            <a:ext cx="1542496" cy="295274"/>
          </a:xfrm>
          <a:prstGeom prst="roundRect">
            <a:avLst/>
          </a:prstGeom>
          <a:solidFill>
            <a:schemeClr val="accent1">
              <a:lumMod val="75000"/>
              <a:alpha val="84000"/>
            </a:schemeClr>
          </a:solidFill>
          <a:scene3d>
            <a:camera prst="orthographicFront"/>
            <a:lightRig rig="threePt" dir="t"/>
          </a:scene3d>
          <a:sp3d prstMaterial="plastic"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Бюджет области</a:t>
            </a:r>
            <a:endParaRPr lang="ru-RU" sz="1000" dirty="0">
              <a:solidFill>
                <a:schemeClr val="tx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46" name="Скругленный прямоугольник 45"/>
          <p:cNvSpPr/>
          <p:nvPr/>
        </p:nvSpPr>
        <p:spPr>
          <a:xfrm>
            <a:off x="0" y="0"/>
            <a:ext cx="1440160" cy="432048"/>
          </a:xfrm>
          <a:prstGeom prst="roundRect">
            <a:avLst/>
          </a:prstGeom>
          <a:solidFill>
            <a:schemeClr val="accent1">
              <a:lumMod val="60000"/>
              <a:lumOff val="40000"/>
              <a:alpha val="14000"/>
            </a:schemeClr>
          </a:solidFill>
          <a:ln w="9525"/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err="1" smtClean="0">
                <a:solidFill>
                  <a:schemeClr val="tx1"/>
                </a:solidFill>
                <a:latin typeface="Cambria" pitchFamily="18" charset="0"/>
              </a:rPr>
              <a:t>Млн</a:t>
            </a:r>
            <a:r>
              <a:rPr lang="ru-RU" b="1" dirty="0" smtClean="0">
                <a:solidFill>
                  <a:schemeClr val="tx1"/>
                </a:solidFill>
                <a:latin typeface="Cambria" pitchFamily="18" charset="0"/>
              </a:rPr>
              <a:t> </a:t>
            </a:r>
            <a:r>
              <a:rPr lang="ru-RU" b="1" dirty="0">
                <a:solidFill>
                  <a:schemeClr val="tx1"/>
                </a:solidFill>
                <a:latin typeface="Cambria" pitchFamily="18" charset="0"/>
              </a:rPr>
              <a:t>руб.</a:t>
            </a:r>
          </a:p>
        </p:txBody>
      </p:sp>
    </p:spTree>
  </p:cSld>
  <p:clrMapOvr>
    <a:masterClrMapping/>
  </p:clrMapOvr>
  <p:transition spd="slow">
    <p:cover dir="r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rlapo\Downloads\predictions2132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5999" y="3295650"/>
            <a:ext cx="1876425" cy="1120583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1333171" y="185554"/>
            <a:ext cx="9033121" cy="73189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</a:bodyPr>
          <a:lstStyle/>
          <a:p>
            <a:pPr algn="ctr" defTabSz="1022286">
              <a:defRPr/>
            </a:pPr>
            <a:r>
              <a:rPr lang="ru-RU" sz="20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Муниципальная программа«Обеспечение жилыми помещениями отдельных категорий граждан города Новокузнецка»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952080" y="1743188"/>
            <a:ext cx="7963433" cy="0"/>
          </a:xfrm>
          <a:prstGeom prst="line">
            <a:avLst/>
          </a:prstGeom>
          <a:ln w="12700">
            <a:solidFill>
              <a:srgbClr val="3B455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1862339" y="3430094"/>
            <a:ext cx="100018" cy="362009"/>
          </a:xfrm>
          <a:prstGeom prst="rect">
            <a:avLst/>
          </a:prstGeom>
        </p:spPr>
        <p:txBody>
          <a:bodyPr wrap="none" lIns="131269" tIns="65636" rIns="131269" bIns="65636" anchor="ctr"/>
          <a:lstStyle/>
          <a:p>
            <a:pPr algn="ctr" defTabSz="1312674">
              <a:defRPr/>
            </a:pPr>
            <a:endParaRPr lang="ru-RU" sz="4500" b="1" dirty="0">
              <a:solidFill>
                <a:schemeClr val="bg1"/>
              </a:solidFill>
              <a:latin typeface="Arial Narrow" panose="020B0606020202030204" pitchFamily="34" charset="0"/>
              <a:ea typeface="+mj-ea"/>
              <a:cs typeface="+mj-cs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79873" y="3308128"/>
            <a:ext cx="1152208" cy="768021"/>
          </a:xfrm>
          <a:prstGeom prst="rect">
            <a:avLst/>
          </a:prstGeom>
        </p:spPr>
        <p:txBody>
          <a:bodyPr wrap="none" lIns="131269" tIns="65636" rIns="131269" bIns="65636" anchor="ctr"/>
          <a:lstStyle/>
          <a:p>
            <a:pPr algn="ctr" defTabSz="1312674">
              <a:defRPr/>
            </a:pPr>
            <a:r>
              <a:rPr lang="ru-RU" sz="3000" b="1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2 517</a:t>
            </a:r>
            <a:endParaRPr lang="ru-RU" sz="3000" b="1" dirty="0">
              <a:solidFill>
                <a:schemeClr val="bg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432444" y="1871935"/>
            <a:ext cx="6625581" cy="347172"/>
          </a:xfrm>
          <a:prstGeom prst="rect">
            <a:avLst/>
          </a:prstGeom>
        </p:spPr>
        <p:txBody>
          <a:bodyPr wrap="square" lIns="115214" tIns="57607" rIns="115214" bIns="57607">
            <a:spAutoFit/>
          </a:bodyPr>
          <a:lstStyle/>
          <a:p>
            <a:pPr algn="ctr" defTabSz="1312674">
              <a:defRPr/>
            </a:pPr>
            <a:r>
              <a:rPr lang="ru-RU" sz="15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Объем </a:t>
            </a:r>
            <a:r>
              <a:rPr lang="ru-RU" sz="1500" b="1" dirty="0">
                <a:latin typeface="Tahoma" pitchFamily="34" charset="0"/>
                <a:ea typeface="Tahoma" pitchFamily="34" charset="0"/>
                <a:cs typeface="Tahoma" pitchFamily="34" charset="0"/>
              </a:rPr>
              <a:t>расходов на </a:t>
            </a:r>
            <a:r>
              <a:rPr lang="ru-RU" sz="15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реализацию муниципальной программы</a:t>
            </a:r>
            <a:endParaRPr lang="ru-RU" sz="1500" b="1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23" name="Picture 2" descr="C:\Users\urlapo\Pictures\цель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853204"/>
            <a:ext cx="1559343" cy="978597"/>
          </a:xfrm>
          <a:prstGeom prst="rect">
            <a:avLst/>
          </a:prstGeom>
          <a:noFill/>
        </p:spPr>
      </p:pic>
      <p:sp>
        <p:nvSpPr>
          <p:cNvPr id="26" name="Прямоугольник 25"/>
          <p:cNvSpPr/>
          <p:nvPr/>
        </p:nvSpPr>
        <p:spPr>
          <a:xfrm>
            <a:off x="2494574" y="1334944"/>
            <a:ext cx="5761038" cy="27699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2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улучшение жилищных условий отдельных категорий граждан</a:t>
            </a:r>
          </a:p>
        </p:txBody>
      </p:sp>
      <p:graphicFrame>
        <p:nvGraphicFramePr>
          <p:cNvPr id="30" name="Диаграмма 29"/>
          <p:cNvGraphicFramePr/>
          <p:nvPr/>
        </p:nvGraphicFramePr>
        <p:xfrm>
          <a:off x="-285751" y="1866900"/>
          <a:ext cx="3619501" cy="44608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31" name="Скругленный прямоугольник 30"/>
          <p:cNvSpPr/>
          <p:nvPr/>
        </p:nvSpPr>
        <p:spPr>
          <a:xfrm>
            <a:off x="847725" y="2214047"/>
            <a:ext cx="1343025" cy="281503"/>
          </a:xfrm>
          <a:prstGeom prst="roundRect">
            <a:avLst/>
          </a:prstGeom>
          <a:solidFill>
            <a:schemeClr val="accent1">
              <a:lumMod val="50000"/>
              <a:alpha val="14000"/>
            </a:schemeClr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500" b="1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2 024</a:t>
            </a:r>
          </a:p>
        </p:txBody>
      </p:sp>
      <p:sp>
        <p:nvSpPr>
          <p:cNvPr id="33" name="Прямоугольник 32"/>
          <p:cNvSpPr/>
          <p:nvPr/>
        </p:nvSpPr>
        <p:spPr>
          <a:xfrm>
            <a:off x="2622420" y="5290767"/>
            <a:ext cx="390160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Предоставление жилых помещений социальным категориям граждан, по договорам социального найма</a:t>
            </a:r>
          </a:p>
        </p:txBody>
      </p:sp>
      <p:sp>
        <p:nvSpPr>
          <p:cNvPr id="34" name="Прямоугольник 33"/>
          <p:cNvSpPr/>
          <p:nvPr/>
        </p:nvSpPr>
        <p:spPr>
          <a:xfrm>
            <a:off x="2627429" y="4566758"/>
            <a:ext cx="399234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Приобретение жилых помещений в целях предоставления их детям-сиротам и детям, оставшимся без попечения родителей</a:t>
            </a:r>
          </a:p>
        </p:txBody>
      </p:sp>
      <p:sp>
        <p:nvSpPr>
          <p:cNvPr id="35" name="Прямоугольник 34"/>
          <p:cNvSpPr/>
          <p:nvPr/>
        </p:nvSpPr>
        <p:spPr>
          <a:xfrm>
            <a:off x="2565269" y="2549005"/>
            <a:ext cx="4627489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Обеспечение устойчивого сокращения непригодного для проживания жилищного фонда</a:t>
            </a:r>
          </a:p>
          <a:p>
            <a:endParaRPr lang="ru-RU" sz="10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37" name="Скругленный прямоугольник 36"/>
          <p:cNvSpPr/>
          <p:nvPr/>
        </p:nvSpPr>
        <p:spPr>
          <a:xfrm>
            <a:off x="9530689" y="1832327"/>
            <a:ext cx="1723967" cy="340204"/>
          </a:xfrm>
          <a:prstGeom prst="roundRect">
            <a:avLst/>
          </a:prstGeom>
          <a:solidFill>
            <a:schemeClr val="accent1">
              <a:lumMod val="50000"/>
              <a:alpha val="14000"/>
            </a:schemeClr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500" b="1" dirty="0" smtClean="0">
                <a:solidFill>
                  <a:schemeClr val="tx1"/>
                </a:solidFill>
                <a:latin typeface="Cambria" pitchFamily="18" charset="0"/>
              </a:rPr>
              <a:t>источники</a:t>
            </a:r>
            <a:endParaRPr lang="ru-RU" sz="1500" b="1" dirty="0">
              <a:solidFill>
                <a:schemeClr val="tx1"/>
              </a:solidFill>
              <a:latin typeface="Cambria" pitchFamily="18" charset="0"/>
            </a:endParaRPr>
          </a:p>
        </p:txBody>
      </p:sp>
      <p:graphicFrame>
        <p:nvGraphicFramePr>
          <p:cNvPr id="38" name="Диаграмма 37"/>
          <p:cNvGraphicFramePr/>
          <p:nvPr/>
        </p:nvGraphicFramePr>
        <p:xfrm>
          <a:off x="8778816" y="2303254"/>
          <a:ext cx="3134264" cy="229678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43" name="Скругленный прямоугольник 42"/>
          <p:cNvSpPr/>
          <p:nvPr/>
        </p:nvSpPr>
        <p:spPr>
          <a:xfrm>
            <a:off x="9646131" y="5073094"/>
            <a:ext cx="1412394" cy="260906"/>
          </a:xfrm>
          <a:prstGeom prst="roundRect">
            <a:avLst/>
          </a:prstGeom>
          <a:solidFill>
            <a:schemeClr val="accent2">
              <a:lumMod val="75000"/>
              <a:alpha val="85000"/>
            </a:schemeClr>
          </a:solidFill>
          <a:scene3d>
            <a:camera prst="orthographicFront"/>
            <a:lightRig rig="threePt" dir="t"/>
          </a:scene3d>
          <a:sp3d prstMaterial="plastic"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Бюджет области</a:t>
            </a:r>
            <a:endParaRPr lang="ru-RU" sz="1000" dirty="0">
              <a:solidFill>
                <a:schemeClr val="tx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44" name="Скругленный прямоугольник 43"/>
          <p:cNvSpPr/>
          <p:nvPr/>
        </p:nvSpPr>
        <p:spPr>
          <a:xfrm>
            <a:off x="9650645" y="5481376"/>
            <a:ext cx="1407880" cy="243149"/>
          </a:xfrm>
          <a:prstGeom prst="roundRect">
            <a:avLst/>
          </a:prstGeom>
          <a:solidFill>
            <a:schemeClr val="accent3">
              <a:lumMod val="75000"/>
              <a:alpha val="84000"/>
            </a:schemeClr>
          </a:solidFill>
          <a:scene3d>
            <a:camera prst="orthographicFront"/>
            <a:lightRig rig="threePt" dir="t"/>
          </a:scene3d>
          <a:sp3d prstMaterial="plastic"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Бюджет города</a:t>
            </a:r>
            <a:endParaRPr lang="ru-RU" sz="1000" dirty="0">
              <a:solidFill>
                <a:schemeClr val="tx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46" name="Прямоугольник 45"/>
          <p:cNvSpPr/>
          <p:nvPr/>
        </p:nvSpPr>
        <p:spPr>
          <a:xfrm>
            <a:off x="2600340" y="5980773"/>
            <a:ext cx="3901608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500" b="1" dirty="0" smtClean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+</a:t>
            </a:r>
            <a:r>
              <a:rPr lang="ru-RU" sz="1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19 молодых семей улучшили жилищные условия</a:t>
            </a:r>
          </a:p>
        </p:txBody>
      </p:sp>
      <p:sp>
        <p:nvSpPr>
          <p:cNvPr id="49" name="Прямоугольник 48"/>
          <p:cNvSpPr/>
          <p:nvPr/>
        </p:nvSpPr>
        <p:spPr>
          <a:xfrm>
            <a:off x="2605845" y="5601104"/>
            <a:ext cx="3901608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500" b="1" dirty="0" smtClean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+</a:t>
            </a:r>
            <a:r>
              <a:rPr lang="ru-RU" sz="1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 7 квартиры приобретены</a:t>
            </a:r>
          </a:p>
        </p:txBody>
      </p:sp>
      <p:sp>
        <p:nvSpPr>
          <p:cNvPr id="50" name="Прямоугольник 49"/>
          <p:cNvSpPr/>
          <p:nvPr/>
        </p:nvSpPr>
        <p:spPr>
          <a:xfrm>
            <a:off x="2562735" y="2774837"/>
            <a:ext cx="390160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500" b="1" dirty="0" smtClean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+</a:t>
            </a:r>
            <a:r>
              <a:rPr lang="ru-RU" sz="1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 599 квартиры приобретены за 2020-2021 год;</a:t>
            </a:r>
          </a:p>
          <a:p>
            <a:r>
              <a:rPr lang="ru-RU" sz="1500" b="1" dirty="0" smtClean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+ </a:t>
            </a:r>
            <a:r>
              <a:rPr lang="ru-RU" sz="1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142 семьи получили выкупную стоимость за изымаемое жилое помещение.</a:t>
            </a:r>
          </a:p>
        </p:txBody>
      </p:sp>
      <p:sp>
        <p:nvSpPr>
          <p:cNvPr id="52" name="Прямоугольник 51"/>
          <p:cNvSpPr/>
          <p:nvPr/>
        </p:nvSpPr>
        <p:spPr>
          <a:xfrm>
            <a:off x="2615370" y="4853910"/>
            <a:ext cx="3901608" cy="4770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500" b="1" dirty="0" smtClean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+</a:t>
            </a:r>
            <a:r>
              <a:rPr lang="ru-RU" sz="1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39 специализированных жилых помещений приобретено для детей-сирот</a:t>
            </a:r>
          </a:p>
        </p:txBody>
      </p:sp>
      <p:sp>
        <p:nvSpPr>
          <p:cNvPr id="55" name="Скругленный прямоугольник 54"/>
          <p:cNvSpPr/>
          <p:nvPr/>
        </p:nvSpPr>
        <p:spPr>
          <a:xfrm>
            <a:off x="9632091" y="4648494"/>
            <a:ext cx="1445484" cy="275931"/>
          </a:xfrm>
          <a:prstGeom prst="roundRect">
            <a:avLst/>
          </a:prstGeom>
          <a:solidFill>
            <a:schemeClr val="accent1">
              <a:lumMod val="75000"/>
              <a:alpha val="85000"/>
            </a:schemeClr>
          </a:solidFill>
          <a:scene3d>
            <a:camera prst="orthographicFront"/>
            <a:lightRig rig="threePt" dir="t"/>
          </a:scene3d>
          <a:sp3d prstMaterial="plastic"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Бюджет Федерации</a:t>
            </a:r>
            <a:endParaRPr lang="ru-RU" sz="1000" dirty="0">
              <a:solidFill>
                <a:schemeClr val="tx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47" name="Picture 2" descr="D:\Work\Bachti\!!!ВНУТРЕННИЕ\декабрь\презентация\фотозона размер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0142340" y="0"/>
            <a:ext cx="1379735" cy="10910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6" name="Picture 1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401888" y="2541588"/>
            <a:ext cx="198437" cy="2031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7" name="Picture 1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420938" y="4579938"/>
            <a:ext cx="198437" cy="2031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8" name="Picture 1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487613" y="5389563"/>
            <a:ext cx="198437" cy="2031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9" name="TextBox 58"/>
          <p:cNvSpPr txBox="1"/>
          <p:nvPr/>
        </p:nvSpPr>
        <p:spPr>
          <a:xfrm>
            <a:off x="2752725" y="3400424"/>
            <a:ext cx="4476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/>
              <a:t>55</a:t>
            </a:r>
            <a:endParaRPr lang="ru-RU" sz="1400" dirty="0"/>
          </a:p>
        </p:txBody>
      </p:sp>
      <p:sp>
        <p:nvSpPr>
          <p:cNvPr id="61" name="TextBox 60"/>
          <p:cNvSpPr txBox="1"/>
          <p:nvPr/>
        </p:nvSpPr>
        <p:spPr>
          <a:xfrm>
            <a:off x="3810000" y="3895724"/>
            <a:ext cx="214312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dirty="0" smtClean="0"/>
              <a:t>Темп роста к уровню 2020 года составляет 3 423,6% </a:t>
            </a:r>
            <a:endParaRPr lang="ru-RU" sz="1000" dirty="0"/>
          </a:p>
        </p:txBody>
      </p:sp>
      <p:sp>
        <p:nvSpPr>
          <p:cNvPr id="62" name="TextBox 61"/>
          <p:cNvSpPr txBox="1"/>
          <p:nvPr/>
        </p:nvSpPr>
        <p:spPr>
          <a:xfrm>
            <a:off x="3990974" y="3276600"/>
            <a:ext cx="77152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/>
              <a:t>1 883</a:t>
            </a:r>
            <a:endParaRPr lang="ru-RU" sz="1400" dirty="0"/>
          </a:p>
        </p:txBody>
      </p:sp>
      <p:sp>
        <p:nvSpPr>
          <p:cNvPr id="63" name="Прямоугольник 62"/>
          <p:cNvSpPr/>
          <p:nvPr/>
        </p:nvSpPr>
        <p:spPr>
          <a:xfrm>
            <a:off x="2599261" y="5793473"/>
            <a:ext cx="2782364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500" b="1" dirty="0" smtClean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+ </a:t>
            </a:r>
            <a:r>
              <a:rPr lang="ru-RU" sz="1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21семьи получили выкупную стоимость </a:t>
            </a:r>
            <a:endParaRPr lang="ru-RU" sz="1000" dirty="0"/>
          </a:p>
        </p:txBody>
      </p:sp>
      <p:pic>
        <p:nvPicPr>
          <p:cNvPr id="64" name="Picture 4" descr="https://st.depositphotos.com/1552219/1349/i/950/depositphotos_13496359-stock-photo-write-on-board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652270" y="4418200"/>
            <a:ext cx="2457465" cy="1941205"/>
          </a:xfrm>
          <a:prstGeom prst="rect">
            <a:avLst/>
          </a:prstGeom>
          <a:noFill/>
        </p:spPr>
      </p:pic>
      <p:sp>
        <p:nvSpPr>
          <p:cNvPr id="65" name="Прямоугольник 64"/>
          <p:cNvSpPr/>
          <p:nvPr/>
        </p:nvSpPr>
        <p:spPr>
          <a:xfrm>
            <a:off x="7814169" y="4680915"/>
            <a:ext cx="907351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9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Расходы на одного</a:t>
            </a:r>
          </a:p>
          <a:p>
            <a:pPr algn="ctr"/>
            <a:endParaRPr lang="ru-RU" sz="900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algn="ctr"/>
            <a:r>
              <a:rPr lang="ru-RU" sz="9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жителя</a:t>
            </a:r>
          </a:p>
          <a:p>
            <a:pPr algn="ctr">
              <a:lnSpc>
                <a:spcPct val="150000"/>
              </a:lnSpc>
            </a:pPr>
            <a:r>
              <a:rPr lang="ru-RU" sz="900" b="1" dirty="0" smtClean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3 749</a:t>
            </a:r>
          </a:p>
          <a:p>
            <a:pPr algn="ctr">
              <a:lnSpc>
                <a:spcPct val="150000"/>
              </a:lnSpc>
            </a:pPr>
            <a:r>
              <a:rPr lang="ru-RU" sz="9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руб.</a:t>
            </a:r>
          </a:p>
        </p:txBody>
      </p:sp>
      <p:sp>
        <p:nvSpPr>
          <p:cNvPr id="36" name="Скругленный прямоугольник 35"/>
          <p:cNvSpPr/>
          <p:nvPr/>
        </p:nvSpPr>
        <p:spPr>
          <a:xfrm>
            <a:off x="0" y="0"/>
            <a:ext cx="1440160" cy="432048"/>
          </a:xfrm>
          <a:prstGeom prst="roundRect">
            <a:avLst/>
          </a:prstGeom>
          <a:solidFill>
            <a:schemeClr val="accent1">
              <a:lumMod val="60000"/>
              <a:lumOff val="40000"/>
              <a:alpha val="14000"/>
            </a:schemeClr>
          </a:solidFill>
          <a:ln w="9525"/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err="1" smtClean="0">
                <a:solidFill>
                  <a:schemeClr val="tx1"/>
                </a:solidFill>
                <a:latin typeface="Cambria" pitchFamily="18" charset="0"/>
              </a:rPr>
              <a:t>Млн</a:t>
            </a:r>
            <a:r>
              <a:rPr lang="ru-RU" b="1" dirty="0" smtClean="0">
                <a:solidFill>
                  <a:schemeClr val="tx1"/>
                </a:solidFill>
                <a:latin typeface="Cambria" pitchFamily="18" charset="0"/>
              </a:rPr>
              <a:t> </a:t>
            </a:r>
            <a:r>
              <a:rPr lang="ru-RU" b="1" dirty="0">
                <a:solidFill>
                  <a:schemeClr val="tx1"/>
                </a:solidFill>
                <a:latin typeface="Cambria" pitchFamily="18" charset="0"/>
              </a:rPr>
              <a:t>руб.</a:t>
            </a:r>
          </a:p>
        </p:txBody>
      </p:sp>
    </p:spTree>
  </p:cSld>
  <p:clrMapOvr>
    <a:masterClrMapping/>
  </p:clrMapOvr>
  <p:transition spd="slow">
    <p:cover dir="r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820430" y="273132"/>
            <a:ext cx="8669963" cy="73189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</a:bodyPr>
          <a:lstStyle/>
          <a:p>
            <a:pPr algn="ctr" defTabSz="1022286">
              <a:defRPr/>
            </a:pPr>
            <a:r>
              <a:rPr lang="ru-RU" sz="20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Муниципальная программа«Развитие физической культуры и массового спорта Новокузнецкого городского округа»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936503" y="1699344"/>
            <a:ext cx="7963433" cy="0"/>
          </a:xfrm>
          <a:prstGeom prst="line">
            <a:avLst/>
          </a:prstGeom>
          <a:ln w="12700">
            <a:solidFill>
              <a:srgbClr val="3B455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1862339" y="3430094"/>
            <a:ext cx="100018" cy="362009"/>
          </a:xfrm>
          <a:prstGeom prst="rect">
            <a:avLst/>
          </a:prstGeom>
        </p:spPr>
        <p:txBody>
          <a:bodyPr wrap="none" lIns="131269" tIns="65636" rIns="131269" bIns="65636" anchor="ctr"/>
          <a:lstStyle/>
          <a:p>
            <a:pPr algn="ctr" defTabSz="1312674">
              <a:defRPr/>
            </a:pPr>
            <a:endParaRPr lang="ru-RU" sz="4500" b="1" dirty="0">
              <a:solidFill>
                <a:schemeClr val="bg1"/>
              </a:solidFill>
              <a:latin typeface="Arial Narrow" panose="020B0606020202030204" pitchFamily="34" charset="0"/>
              <a:ea typeface="+mj-ea"/>
              <a:cs typeface="+mj-cs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79873" y="3308128"/>
            <a:ext cx="1152208" cy="768021"/>
          </a:xfrm>
          <a:prstGeom prst="rect">
            <a:avLst/>
          </a:prstGeom>
        </p:spPr>
        <p:txBody>
          <a:bodyPr wrap="none" lIns="131269" tIns="65636" rIns="131269" bIns="65636" anchor="ctr"/>
          <a:lstStyle/>
          <a:p>
            <a:pPr algn="ctr" defTabSz="1312674">
              <a:defRPr/>
            </a:pPr>
            <a:r>
              <a:rPr lang="ru-RU" sz="3000" b="1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2 517</a:t>
            </a:r>
            <a:endParaRPr lang="ru-RU" sz="3000" b="1" dirty="0">
              <a:solidFill>
                <a:schemeClr val="bg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432445" y="1871935"/>
            <a:ext cx="4680520" cy="578004"/>
          </a:xfrm>
          <a:prstGeom prst="rect">
            <a:avLst/>
          </a:prstGeom>
        </p:spPr>
        <p:txBody>
          <a:bodyPr wrap="square" lIns="115214" tIns="57607" rIns="115214" bIns="57607">
            <a:spAutoFit/>
          </a:bodyPr>
          <a:lstStyle/>
          <a:p>
            <a:pPr algn="ctr" defTabSz="1312674">
              <a:defRPr/>
            </a:pPr>
            <a:r>
              <a:rPr lang="ru-RU" sz="15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Объем </a:t>
            </a:r>
            <a:r>
              <a:rPr lang="ru-RU" sz="1500" b="1" dirty="0">
                <a:latin typeface="Tahoma" pitchFamily="34" charset="0"/>
                <a:ea typeface="Tahoma" pitchFamily="34" charset="0"/>
                <a:cs typeface="Tahoma" pitchFamily="34" charset="0"/>
              </a:rPr>
              <a:t>расходов на реализацию </a:t>
            </a:r>
            <a:endParaRPr lang="ru-RU" sz="1500" b="1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algn="ctr" defTabSz="1312674">
              <a:defRPr/>
            </a:pPr>
            <a:r>
              <a:rPr lang="ru-RU" sz="15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муниципальной программы</a:t>
            </a:r>
            <a:endParaRPr lang="ru-RU" sz="1500" b="1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5AFB51-144D-447B-AA3C-70B42F49F345}" type="slidenum">
              <a:rPr lang="ru-RU" smtClean="0"/>
              <a:pPr/>
              <a:t>27</a:t>
            </a:fld>
            <a:endParaRPr lang="ru-RU" dirty="0"/>
          </a:p>
        </p:txBody>
      </p:sp>
      <p:pic>
        <p:nvPicPr>
          <p:cNvPr id="23" name="Picture 2" descr="C:\Users\urlapo\Pictures\цель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829453"/>
            <a:ext cx="1723967" cy="978597"/>
          </a:xfrm>
          <a:prstGeom prst="rect">
            <a:avLst/>
          </a:prstGeom>
          <a:noFill/>
        </p:spPr>
      </p:pic>
      <p:sp>
        <p:nvSpPr>
          <p:cNvPr id="26" name="Прямоугольник 25"/>
          <p:cNvSpPr/>
          <p:nvPr/>
        </p:nvSpPr>
        <p:spPr>
          <a:xfrm>
            <a:off x="2222371" y="1198862"/>
            <a:ext cx="616998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Создание условий для укрепления здоровья населения путем развития, популяризации массового спорта на территории города</a:t>
            </a:r>
          </a:p>
        </p:txBody>
      </p:sp>
      <p:pic>
        <p:nvPicPr>
          <p:cNvPr id="28" name="Picture 4" descr="https://st.depositphotos.com/1552219/1349/i/950/depositphotos_13496359-stock-photo-write-on-board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94460" y="4464823"/>
            <a:ext cx="2857515" cy="2015352"/>
          </a:xfrm>
          <a:prstGeom prst="rect">
            <a:avLst/>
          </a:prstGeom>
          <a:noFill/>
        </p:spPr>
      </p:pic>
      <p:sp>
        <p:nvSpPr>
          <p:cNvPr id="29" name="Прямоугольник 28"/>
          <p:cNvSpPr/>
          <p:nvPr/>
        </p:nvSpPr>
        <p:spPr>
          <a:xfrm>
            <a:off x="7874000" y="4813300"/>
            <a:ext cx="1003300" cy="8540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9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Расходы на одного</a:t>
            </a:r>
          </a:p>
          <a:p>
            <a:pPr algn="ctr"/>
            <a:endParaRPr lang="ru-RU" sz="900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algn="ctr"/>
            <a:r>
              <a:rPr lang="ru-RU" sz="9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жителя</a:t>
            </a:r>
          </a:p>
          <a:p>
            <a:pPr algn="ctr">
              <a:lnSpc>
                <a:spcPct val="150000"/>
              </a:lnSpc>
            </a:pPr>
            <a:r>
              <a:rPr lang="ru-RU" sz="900" b="1" dirty="0" smtClean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1 123 </a:t>
            </a:r>
            <a:r>
              <a:rPr lang="ru-RU" sz="9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руб.</a:t>
            </a:r>
          </a:p>
        </p:txBody>
      </p:sp>
      <p:graphicFrame>
        <p:nvGraphicFramePr>
          <p:cNvPr id="30" name="Диаграмма 29"/>
          <p:cNvGraphicFramePr/>
          <p:nvPr/>
        </p:nvGraphicFramePr>
        <p:xfrm>
          <a:off x="-681153" y="2355557"/>
          <a:ext cx="4355284" cy="412461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31" name="Скругленный прямоугольник 30"/>
          <p:cNvSpPr/>
          <p:nvPr/>
        </p:nvSpPr>
        <p:spPr>
          <a:xfrm>
            <a:off x="676275" y="2693029"/>
            <a:ext cx="1636829" cy="340204"/>
          </a:xfrm>
          <a:prstGeom prst="roundRect">
            <a:avLst/>
          </a:prstGeom>
          <a:solidFill>
            <a:schemeClr val="accent1">
              <a:lumMod val="50000"/>
              <a:alpha val="14000"/>
            </a:schemeClr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500" b="1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606</a:t>
            </a:r>
          </a:p>
        </p:txBody>
      </p:sp>
      <p:sp>
        <p:nvSpPr>
          <p:cNvPr id="33" name="Прямоугольник 32"/>
          <p:cNvSpPr/>
          <p:nvPr/>
        </p:nvSpPr>
        <p:spPr>
          <a:xfrm>
            <a:off x="2313104" y="5553478"/>
            <a:ext cx="399234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dirty="0" smtClean="0"/>
              <a:t>Обеспечение деятельности Комитета по физической культуре, спорту и туризму администрации города Новокузнецка </a:t>
            </a:r>
            <a:endParaRPr lang="ru-RU" sz="10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34" name="Прямоугольник 33"/>
          <p:cNvSpPr/>
          <p:nvPr/>
        </p:nvSpPr>
        <p:spPr>
          <a:xfrm>
            <a:off x="2313104" y="5956698"/>
            <a:ext cx="408307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dirty="0" smtClean="0"/>
              <a:t>закупка спортивного инвентаря, оборудования и экипировки для МАФСУ «СШОР по регби «Буревестник»</a:t>
            </a:r>
            <a:endParaRPr lang="ru-RU" sz="10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37" name="Скругленный прямоугольник 36"/>
          <p:cNvSpPr/>
          <p:nvPr/>
        </p:nvSpPr>
        <p:spPr>
          <a:xfrm>
            <a:off x="9431136" y="1728715"/>
            <a:ext cx="1723967" cy="340204"/>
          </a:xfrm>
          <a:prstGeom prst="roundRect">
            <a:avLst/>
          </a:prstGeom>
          <a:solidFill>
            <a:schemeClr val="accent1">
              <a:lumMod val="50000"/>
              <a:alpha val="14000"/>
            </a:schemeClr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500" b="1" dirty="0" smtClean="0">
                <a:solidFill>
                  <a:schemeClr val="tx1"/>
                </a:solidFill>
                <a:latin typeface="Cambria" pitchFamily="18" charset="0"/>
              </a:rPr>
              <a:t>источники</a:t>
            </a:r>
            <a:endParaRPr lang="ru-RU" sz="1500" b="1" dirty="0">
              <a:solidFill>
                <a:schemeClr val="tx1"/>
              </a:solidFill>
              <a:latin typeface="Cambria" pitchFamily="18" charset="0"/>
            </a:endParaRPr>
          </a:p>
        </p:txBody>
      </p:sp>
      <p:graphicFrame>
        <p:nvGraphicFramePr>
          <p:cNvPr id="38" name="Диаграмма 37"/>
          <p:cNvGraphicFramePr/>
          <p:nvPr/>
        </p:nvGraphicFramePr>
        <p:xfrm>
          <a:off x="8005972" y="2260121"/>
          <a:ext cx="3901296" cy="23998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43" name="Скругленный прямоугольник 42"/>
          <p:cNvSpPr/>
          <p:nvPr/>
        </p:nvSpPr>
        <p:spPr>
          <a:xfrm>
            <a:off x="9491895" y="5267692"/>
            <a:ext cx="1542496" cy="340204"/>
          </a:xfrm>
          <a:prstGeom prst="roundRect">
            <a:avLst/>
          </a:prstGeom>
          <a:solidFill>
            <a:schemeClr val="accent2">
              <a:lumMod val="75000"/>
              <a:alpha val="83000"/>
            </a:schemeClr>
          </a:solidFill>
          <a:scene3d>
            <a:camera prst="orthographicFront"/>
            <a:lightRig rig="threePt" dir="t"/>
          </a:scene3d>
          <a:sp3d prstMaterial="plastic"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Бюджет области</a:t>
            </a:r>
            <a:endParaRPr lang="ru-RU" sz="1000" dirty="0">
              <a:solidFill>
                <a:schemeClr val="tx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44" name="Скругленный прямоугольник 43"/>
          <p:cNvSpPr/>
          <p:nvPr/>
        </p:nvSpPr>
        <p:spPr>
          <a:xfrm>
            <a:off x="9501420" y="5727217"/>
            <a:ext cx="1542496" cy="340204"/>
          </a:xfrm>
          <a:prstGeom prst="roundRect">
            <a:avLst/>
          </a:prstGeom>
          <a:solidFill>
            <a:schemeClr val="accent1">
              <a:lumMod val="75000"/>
              <a:alpha val="83000"/>
            </a:schemeClr>
          </a:solidFill>
          <a:scene3d>
            <a:camera prst="orthographicFront"/>
            <a:lightRig rig="threePt" dir="t"/>
          </a:scene3d>
          <a:sp3d prstMaterial="plastic"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Бюджет города</a:t>
            </a:r>
            <a:endParaRPr lang="ru-RU" sz="1000" dirty="0">
              <a:solidFill>
                <a:schemeClr val="tx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2260470" y="4689362"/>
            <a:ext cx="390160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Обеспечение деятельности учреждений спортивной подготовки, содержание аппарата, мероприятия в области спорта, физической культуры и туризма</a:t>
            </a:r>
          </a:p>
          <a:p>
            <a:endParaRPr lang="ru-RU" sz="10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54" name="Скругленный прямоугольник 53"/>
          <p:cNvSpPr/>
          <p:nvPr/>
        </p:nvSpPr>
        <p:spPr>
          <a:xfrm>
            <a:off x="9514120" y="4773242"/>
            <a:ext cx="1542496" cy="340204"/>
          </a:xfrm>
          <a:prstGeom prst="roundRect">
            <a:avLst/>
          </a:prstGeom>
          <a:solidFill>
            <a:schemeClr val="accent3">
              <a:lumMod val="75000"/>
              <a:alpha val="82000"/>
            </a:schemeClr>
          </a:solidFill>
          <a:scene3d>
            <a:camera prst="orthographicFront"/>
            <a:lightRig rig="threePt" dir="t"/>
          </a:scene3d>
          <a:sp3d prstMaterial="plastic"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Бюджет Федерации</a:t>
            </a:r>
            <a:endParaRPr lang="ru-RU" sz="1000" dirty="0">
              <a:solidFill>
                <a:schemeClr val="tx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56" name="Прямоугольник 55"/>
          <p:cNvSpPr/>
          <p:nvPr/>
        </p:nvSpPr>
        <p:spPr>
          <a:xfrm>
            <a:off x="2303579" y="2980182"/>
            <a:ext cx="399234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Капитальный ремонт «Арены Кузнецких металлургов», текущее содержание</a:t>
            </a:r>
            <a:endParaRPr lang="ru-RU" sz="10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188418" name="Picture 2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325687" y="3352800"/>
            <a:ext cx="3122613" cy="1276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5" name="Picture 2" descr="D:\Work\Bachti\!!!ВНУТРЕННИЕ\декабрь\презентация\фотозона размер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0142340" y="0"/>
            <a:ext cx="1379735" cy="10910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" name="Скругленный прямоугольник 26"/>
          <p:cNvSpPr/>
          <p:nvPr/>
        </p:nvSpPr>
        <p:spPr>
          <a:xfrm>
            <a:off x="0" y="0"/>
            <a:ext cx="1440160" cy="432048"/>
          </a:xfrm>
          <a:prstGeom prst="roundRect">
            <a:avLst/>
          </a:prstGeom>
          <a:solidFill>
            <a:schemeClr val="accent1">
              <a:lumMod val="60000"/>
              <a:lumOff val="40000"/>
              <a:alpha val="14000"/>
            </a:schemeClr>
          </a:solidFill>
          <a:ln w="9525"/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err="1" smtClean="0">
                <a:solidFill>
                  <a:schemeClr val="tx1"/>
                </a:solidFill>
                <a:latin typeface="Cambria" pitchFamily="18" charset="0"/>
              </a:rPr>
              <a:t>Млн</a:t>
            </a:r>
            <a:r>
              <a:rPr lang="ru-RU" b="1" dirty="0" smtClean="0">
                <a:solidFill>
                  <a:schemeClr val="tx1"/>
                </a:solidFill>
                <a:latin typeface="Cambria" pitchFamily="18" charset="0"/>
              </a:rPr>
              <a:t> </a:t>
            </a:r>
            <a:r>
              <a:rPr lang="ru-RU" b="1" dirty="0">
                <a:solidFill>
                  <a:schemeClr val="tx1"/>
                </a:solidFill>
                <a:latin typeface="Cambria" pitchFamily="18" charset="0"/>
              </a:rPr>
              <a:t>руб.</a:t>
            </a:r>
          </a:p>
        </p:txBody>
      </p:sp>
    </p:spTree>
  </p:cSld>
  <p:clrMapOvr>
    <a:masterClrMapping/>
  </p:clrMapOvr>
  <p:transition spd="slow">
    <p:cover dir="r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745672" y="0"/>
            <a:ext cx="7898129" cy="1347445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</a:bodyPr>
          <a:lstStyle/>
          <a:p>
            <a:pPr algn="ctr" defTabSz="1022286">
              <a:defRPr/>
            </a:pPr>
            <a:r>
              <a:rPr lang="ru-RU" sz="20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Муниципальная программа«Организация и развитие пассажирских перевозок и координация работы операторов связи на территории Новокузнецкого городского округа»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936503" y="1727919"/>
            <a:ext cx="7963433" cy="0"/>
          </a:xfrm>
          <a:prstGeom prst="line">
            <a:avLst/>
          </a:prstGeom>
          <a:ln w="12700">
            <a:solidFill>
              <a:srgbClr val="3B455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1862339" y="3430094"/>
            <a:ext cx="100018" cy="362009"/>
          </a:xfrm>
          <a:prstGeom prst="rect">
            <a:avLst/>
          </a:prstGeom>
        </p:spPr>
        <p:txBody>
          <a:bodyPr wrap="none" lIns="131269" tIns="65636" rIns="131269" bIns="65636" anchor="ctr"/>
          <a:lstStyle/>
          <a:p>
            <a:pPr algn="ctr" defTabSz="1312674">
              <a:defRPr/>
            </a:pPr>
            <a:endParaRPr lang="ru-RU" sz="4500" b="1" dirty="0">
              <a:solidFill>
                <a:schemeClr val="bg1"/>
              </a:solidFill>
              <a:latin typeface="Arial Narrow" panose="020B0606020202030204" pitchFamily="34" charset="0"/>
              <a:ea typeface="+mj-ea"/>
              <a:cs typeface="+mj-cs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79873" y="3308128"/>
            <a:ext cx="1152208" cy="768021"/>
          </a:xfrm>
          <a:prstGeom prst="rect">
            <a:avLst/>
          </a:prstGeom>
        </p:spPr>
        <p:txBody>
          <a:bodyPr wrap="none" lIns="131269" tIns="65636" rIns="131269" bIns="65636" anchor="ctr"/>
          <a:lstStyle/>
          <a:p>
            <a:pPr algn="ctr" defTabSz="1312674">
              <a:defRPr/>
            </a:pPr>
            <a:r>
              <a:rPr lang="ru-RU" sz="3000" b="1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2 517</a:t>
            </a:r>
            <a:endParaRPr lang="ru-RU" sz="3000" b="1" dirty="0">
              <a:solidFill>
                <a:schemeClr val="bg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736701" y="3960167"/>
            <a:ext cx="1224215" cy="768021"/>
          </a:xfrm>
          <a:prstGeom prst="rect">
            <a:avLst/>
          </a:prstGeom>
        </p:spPr>
        <p:txBody>
          <a:bodyPr wrap="none" lIns="131269" tIns="65636" rIns="131269" bIns="65636" anchor="ctr"/>
          <a:lstStyle/>
          <a:p>
            <a:pPr algn="ctr" defTabSz="1312674">
              <a:defRPr/>
            </a:pPr>
            <a:r>
              <a:rPr lang="ru-RU" sz="3000" b="1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2 253</a:t>
            </a:r>
            <a:endParaRPr lang="ru-RU" sz="3000" b="1" dirty="0">
              <a:solidFill>
                <a:schemeClr val="bg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724544" y="1808435"/>
            <a:ext cx="6641455" cy="347172"/>
          </a:xfrm>
          <a:prstGeom prst="rect">
            <a:avLst/>
          </a:prstGeom>
        </p:spPr>
        <p:txBody>
          <a:bodyPr wrap="square" lIns="115214" tIns="57607" rIns="115214" bIns="57607">
            <a:spAutoFit/>
          </a:bodyPr>
          <a:lstStyle/>
          <a:p>
            <a:pPr algn="ctr" defTabSz="1312674">
              <a:defRPr/>
            </a:pPr>
            <a:r>
              <a:rPr lang="ru-RU" sz="15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Объем </a:t>
            </a:r>
            <a:r>
              <a:rPr lang="ru-RU" sz="1500" b="1" dirty="0">
                <a:latin typeface="Tahoma" pitchFamily="34" charset="0"/>
                <a:ea typeface="Tahoma" pitchFamily="34" charset="0"/>
                <a:cs typeface="Tahoma" pitchFamily="34" charset="0"/>
              </a:rPr>
              <a:t>расходов на реализацию </a:t>
            </a:r>
            <a:r>
              <a:rPr lang="ru-RU" sz="15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муниципальной программы</a:t>
            </a:r>
            <a:endParaRPr lang="ru-RU" sz="1500" b="1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2"/>
          </p:nvPr>
        </p:nvSpPr>
        <p:spPr>
          <a:xfrm>
            <a:off x="8483090" y="6135167"/>
            <a:ext cx="2688484" cy="345009"/>
          </a:xfrm>
        </p:spPr>
        <p:txBody>
          <a:bodyPr/>
          <a:lstStyle/>
          <a:p>
            <a:fld id="{675AFB51-144D-447B-AA3C-70B42F49F345}" type="slidenum">
              <a:rPr lang="ru-RU" smtClean="0"/>
              <a:pPr/>
              <a:t>28</a:t>
            </a:fld>
            <a:endParaRPr lang="ru-RU" dirty="0"/>
          </a:p>
        </p:txBody>
      </p:sp>
      <p:pic>
        <p:nvPicPr>
          <p:cNvPr id="23" name="Picture 2" descr="C:\Users\urlapo\Pictures\цель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847354"/>
            <a:ext cx="1581572" cy="970297"/>
          </a:xfrm>
          <a:prstGeom prst="rect">
            <a:avLst/>
          </a:prstGeom>
          <a:noFill/>
        </p:spPr>
      </p:pic>
      <p:sp>
        <p:nvSpPr>
          <p:cNvPr id="26" name="Прямоугольник 25"/>
          <p:cNvSpPr/>
          <p:nvPr/>
        </p:nvSpPr>
        <p:spPr>
          <a:xfrm>
            <a:off x="2423322" y="1303497"/>
            <a:ext cx="603324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Создание благоприятных условий для удовлетворения потребностей населения города в пассажирских перевозках и координации работы операторов связи.</a:t>
            </a:r>
          </a:p>
        </p:txBody>
      </p:sp>
      <p:pic>
        <p:nvPicPr>
          <p:cNvPr id="28" name="Picture 4" descr="https://st.depositphotos.com/1552219/1349/i/950/depositphotos_13496359-stock-photo-write-on-board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77000" y="4483100"/>
            <a:ext cx="2606675" cy="1997075"/>
          </a:xfrm>
          <a:prstGeom prst="rect">
            <a:avLst/>
          </a:prstGeom>
          <a:noFill/>
        </p:spPr>
      </p:pic>
      <p:sp>
        <p:nvSpPr>
          <p:cNvPr id="29" name="Прямоугольник 28"/>
          <p:cNvSpPr/>
          <p:nvPr/>
        </p:nvSpPr>
        <p:spPr>
          <a:xfrm>
            <a:off x="7726886" y="4772031"/>
            <a:ext cx="907351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9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Расходы на одного</a:t>
            </a:r>
          </a:p>
          <a:p>
            <a:pPr algn="ctr"/>
            <a:endParaRPr lang="ru-RU" sz="900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algn="ctr"/>
            <a:r>
              <a:rPr lang="ru-RU" sz="9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жителя</a:t>
            </a:r>
          </a:p>
          <a:p>
            <a:pPr algn="ctr">
              <a:lnSpc>
                <a:spcPct val="150000"/>
              </a:lnSpc>
            </a:pPr>
            <a:r>
              <a:rPr lang="ru-RU" sz="900" b="1" dirty="0" smtClean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6 246</a:t>
            </a:r>
          </a:p>
          <a:p>
            <a:pPr algn="ctr">
              <a:lnSpc>
                <a:spcPct val="150000"/>
              </a:lnSpc>
            </a:pPr>
            <a:r>
              <a:rPr lang="ru-RU" sz="900" b="1" dirty="0" smtClean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ru-RU" sz="9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руб.</a:t>
            </a:r>
          </a:p>
        </p:txBody>
      </p:sp>
      <p:graphicFrame>
        <p:nvGraphicFramePr>
          <p:cNvPr id="30" name="Диаграмма 29"/>
          <p:cNvGraphicFramePr/>
          <p:nvPr/>
        </p:nvGraphicFramePr>
        <p:xfrm>
          <a:off x="-850899" y="2019300"/>
          <a:ext cx="4178300" cy="44608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31" name="Скругленный прямоугольник 30"/>
          <p:cNvSpPr/>
          <p:nvPr/>
        </p:nvSpPr>
        <p:spPr>
          <a:xfrm>
            <a:off x="431800" y="2143754"/>
            <a:ext cx="1627304" cy="340204"/>
          </a:xfrm>
          <a:prstGeom prst="roundRect">
            <a:avLst/>
          </a:prstGeom>
          <a:solidFill>
            <a:schemeClr val="accent1">
              <a:lumMod val="50000"/>
              <a:alpha val="14000"/>
            </a:schemeClr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500" b="1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3 372</a:t>
            </a:r>
          </a:p>
        </p:txBody>
      </p:sp>
      <p:sp>
        <p:nvSpPr>
          <p:cNvPr id="33" name="Прямоугольник 32"/>
          <p:cNvSpPr/>
          <p:nvPr/>
        </p:nvSpPr>
        <p:spPr>
          <a:xfrm>
            <a:off x="2363904" y="5926177"/>
            <a:ext cx="4417896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Обеспечение деятельности Управления по созданию условий для организации и предоставления транспортных услуг и услуг связи населению</a:t>
            </a:r>
          </a:p>
        </p:txBody>
      </p:sp>
      <p:sp>
        <p:nvSpPr>
          <p:cNvPr id="37" name="Скругленный прямоугольник 36"/>
          <p:cNvSpPr/>
          <p:nvPr/>
        </p:nvSpPr>
        <p:spPr>
          <a:xfrm>
            <a:off x="9445648" y="2016094"/>
            <a:ext cx="1723967" cy="340204"/>
          </a:xfrm>
          <a:prstGeom prst="roundRect">
            <a:avLst/>
          </a:prstGeom>
          <a:solidFill>
            <a:schemeClr val="accent1">
              <a:lumMod val="50000"/>
              <a:alpha val="14000"/>
            </a:schemeClr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500" b="1" dirty="0" smtClean="0">
                <a:solidFill>
                  <a:schemeClr val="tx1"/>
                </a:solidFill>
                <a:latin typeface="Cambria" pitchFamily="18" charset="0"/>
              </a:rPr>
              <a:t>источники</a:t>
            </a:r>
            <a:endParaRPr lang="ru-RU" sz="1500" b="1" dirty="0">
              <a:solidFill>
                <a:schemeClr val="tx1"/>
              </a:solidFill>
              <a:latin typeface="Cambria" pitchFamily="18" charset="0"/>
            </a:endParaRPr>
          </a:p>
        </p:txBody>
      </p:sp>
      <p:graphicFrame>
        <p:nvGraphicFramePr>
          <p:cNvPr id="38" name="Диаграмма 37"/>
          <p:cNvGraphicFramePr/>
          <p:nvPr/>
        </p:nvGraphicFramePr>
        <p:xfrm>
          <a:off x="8309694" y="2362920"/>
          <a:ext cx="3212381" cy="23212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43" name="Скругленный прямоугольник 42"/>
          <p:cNvSpPr/>
          <p:nvPr/>
        </p:nvSpPr>
        <p:spPr>
          <a:xfrm>
            <a:off x="9517295" y="5389228"/>
            <a:ext cx="1542496" cy="249572"/>
          </a:xfrm>
          <a:prstGeom prst="roundRect">
            <a:avLst/>
          </a:prstGeom>
          <a:solidFill>
            <a:schemeClr val="accent2">
              <a:lumMod val="75000"/>
              <a:alpha val="84000"/>
            </a:schemeClr>
          </a:solidFill>
          <a:scene3d>
            <a:camera prst="orthographicFront"/>
            <a:lightRig rig="threePt" dir="t"/>
          </a:scene3d>
          <a:sp3d prstMaterial="plastic"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Бюджет области</a:t>
            </a:r>
            <a:endParaRPr lang="ru-RU" sz="1000" dirty="0">
              <a:solidFill>
                <a:schemeClr val="tx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44" name="Скругленный прямоугольник 43"/>
          <p:cNvSpPr/>
          <p:nvPr/>
        </p:nvSpPr>
        <p:spPr>
          <a:xfrm>
            <a:off x="9507770" y="5742612"/>
            <a:ext cx="1542496" cy="251788"/>
          </a:xfrm>
          <a:prstGeom prst="roundRect">
            <a:avLst/>
          </a:prstGeom>
          <a:solidFill>
            <a:schemeClr val="accent3">
              <a:lumMod val="75000"/>
              <a:alpha val="81000"/>
            </a:schemeClr>
          </a:solidFill>
          <a:scene3d>
            <a:camera prst="orthographicFront"/>
            <a:lightRig rig="threePt" dir="t"/>
          </a:scene3d>
          <a:sp3d prstMaterial="plastic"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Бюджет города</a:t>
            </a:r>
            <a:endParaRPr lang="ru-RU" sz="1000" dirty="0">
              <a:solidFill>
                <a:schemeClr val="tx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2545520" y="4848593"/>
            <a:ext cx="3901608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500" b="1" dirty="0" smtClean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+</a:t>
            </a:r>
            <a:r>
              <a:rPr lang="ru-RU" sz="1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1 единиц трамвайных пассажирских вагонов;</a:t>
            </a:r>
          </a:p>
          <a:p>
            <a:r>
              <a:rPr lang="ru-RU" sz="1500" b="1" dirty="0" smtClean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+</a:t>
            </a:r>
            <a:r>
              <a:rPr lang="ru-RU" sz="1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19 единиц троллейбусов </a:t>
            </a:r>
          </a:p>
        </p:txBody>
      </p:sp>
      <p:sp>
        <p:nvSpPr>
          <p:cNvPr id="56" name="Прямоугольник 55"/>
          <p:cNvSpPr/>
          <p:nvPr/>
        </p:nvSpPr>
        <p:spPr>
          <a:xfrm>
            <a:off x="2211502" y="2450842"/>
            <a:ext cx="542119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Обслуживание населения города Новокузнецка пассажирским транспортом, перевезено автомобильным и городским электротранспортом города 43,9 млн. пассажиров</a:t>
            </a:r>
            <a:endParaRPr lang="ru-RU" sz="10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35" name="Прямоугольник 34"/>
          <p:cNvSpPr/>
          <p:nvPr/>
        </p:nvSpPr>
        <p:spPr>
          <a:xfrm>
            <a:off x="2300404" y="4614529"/>
            <a:ext cx="5262635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Приобретение подвижного состава для электротранспорта</a:t>
            </a:r>
            <a:endParaRPr lang="ru-RU" sz="10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47" name="Прямоугольник 46"/>
          <p:cNvSpPr/>
          <p:nvPr/>
        </p:nvSpPr>
        <p:spPr>
          <a:xfrm>
            <a:off x="3436006" y="2821467"/>
            <a:ext cx="4584044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Себестоимость перевозки 1 пассажира автотранспортом в пределах социального заказа составила  - 62,33 руб., стоимость проезда 25 руб.</a:t>
            </a:r>
          </a:p>
          <a:p>
            <a:endParaRPr lang="ru-RU" sz="1000" b="1" dirty="0">
              <a:solidFill>
                <a:srgbClr val="FF000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34" name="Прямоугольник 33"/>
          <p:cNvSpPr/>
          <p:nvPr/>
        </p:nvSpPr>
        <p:spPr>
          <a:xfrm>
            <a:off x="3477282" y="3318169"/>
            <a:ext cx="462214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Себестоимость перевозки одного пассажира </a:t>
            </a:r>
            <a:r>
              <a:rPr lang="ru-RU" sz="1000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горэлектротранспортом</a:t>
            </a:r>
            <a:r>
              <a:rPr lang="ru-RU" sz="1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 составила – 58,45 руб., стоимость проезда 25 руб.</a:t>
            </a:r>
            <a:endParaRPr lang="ru-RU" sz="10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026" name="AutoShape 2" descr="https://kuzrab.ru/upload/medialibrary/874/b63f2a8181ad.jpg"/>
          <p:cNvSpPr>
            <a:spLocks noChangeAspect="1" noChangeArrowheads="1"/>
          </p:cNvSpPr>
          <p:nvPr/>
        </p:nvSpPr>
        <p:spPr bwMode="auto">
          <a:xfrm>
            <a:off x="196035" y="-136503"/>
            <a:ext cx="384069" cy="288009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8" name="AutoShape 4" descr="https://kuzrab.ru/upload/medialibrary/874/b63f2a8181ad.jpg"/>
          <p:cNvSpPr>
            <a:spLocks noChangeAspect="1" noChangeArrowheads="1"/>
          </p:cNvSpPr>
          <p:nvPr/>
        </p:nvSpPr>
        <p:spPr bwMode="auto">
          <a:xfrm>
            <a:off x="196035" y="-136503"/>
            <a:ext cx="384069" cy="288009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135306" y="2921001"/>
            <a:ext cx="1314455" cy="14914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9" name="Picture 1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103438" y="2532063"/>
            <a:ext cx="198437" cy="2031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" name="Picture 1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119313" y="4621213"/>
            <a:ext cx="198437" cy="2031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8" name="TextBox 47"/>
          <p:cNvSpPr txBox="1"/>
          <p:nvPr/>
        </p:nvSpPr>
        <p:spPr>
          <a:xfrm>
            <a:off x="2374900" y="5638800"/>
            <a:ext cx="398218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Выполнение работ по капитальному ремонту трамвайных путей</a:t>
            </a:r>
          </a:p>
        </p:txBody>
      </p:sp>
      <p:pic>
        <p:nvPicPr>
          <p:cNvPr id="49" name="Picture 1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081213" y="5675313"/>
            <a:ext cx="198437" cy="2031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0" name="Picture 1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093913" y="6043613"/>
            <a:ext cx="198437" cy="2031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1" name="Скругленный прямоугольник 50"/>
          <p:cNvSpPr/>
          <p:nvPr/>
        </p:nvSpPr>
        <p:spPr>
          <a:xfrm>
            <a:off x="9512300" y="4978694"/>
            <a:ext cx="1539875" cy="291805"/>
          </a:xfrm>
          <a:prstGeom prst="roundRect">
            <a:avLst/>
          </a:prstGeom>
          <a:solidFill>
            <a:schemeClr val="accent1">
              <a:lumMod val="75000"/>
              <a:alpha val="85000"/>
            </a:schemeClr>
          </a:solidFill>
          <a:scene3d>
            <a:camera prst="orthographicFront"/>
            <a:lightRig rig="threePt" dir="t"/>
          </a:scene3d>
          <a:sp3d prstMaterial="plastic"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Бюджет Федерации</a:t>
            </a:r>
            <a:endParaRPr lang="ru-RU" sz="1000" dirty="0">
              <a:solidFill>
                <a:schemeClr val="tx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52" name="Picture 2" descr="D:\Work\Bachti\!!!ВНУТРЕННИЕ\декабрь\презентация\фотозона размер.pn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0142340" y="0"/>
            <a:ext cx="1379735" cy="10910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" name="Скругленный прямоугольник 40"/>
          <p:cNvSpPr/>
          <p:nvPr/>
        </p:nvSpPr>
        <p:spPr>
          <a:xfrm>
            <a:off x="0" y="0"/>
            <a:ext cx="1440160" cy="432048"/>
          </a:xfrm>
          <a:prstGeom prst="roundRect">
            <a:avLst/>
          </a:prstGeom>
          <a:solidFill>
            <a:schemeClr val="accent1">
              <a:lumMod val="60000"/>
              <a:lumOff val="40000"/>
              <a:alpha val="14000"/>
            </a:schemeClr>
          </a:solidFill>
          <a:ln w="9525"/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err="1" smtClean="0">
                <a:solidFill>
                  <a:schemeClr val="tx1"/>
                </a:solidFill>
                <a:latin typeface="Cambria" pitchFamily="18" charset="0"/>
              </a:rPr>
              <a:t>Млн</a:t>
            </a:r>
            <a:r>
              <a:rPr lang="ru-RU" b="1" dirty="0" smtClean="0">
                <a:solidFill>
                  <a:schemeClr val="tx1"/>
                </a:solidFill>
                <a:latin typeface="Cambria" pitchFamily="18" charset="0"/>
              </a:rPr>
              <a:t> </a:t>
            </a:r>
            <a:r>
              <a:rPr lang="ru-RU" b="1" dirty="0">
                <a:solidFill>
                  <a:schemeClr val="tx1"/>
                </a:solidFill>
                <a:latin typeface="Cambria" pitchFamily="18" charset="0"/>
              </a:rPr>
              <a:t>руб.</a:t>
            </a:r>
          </a:p>
        </p:txBody>
      </p:sp>
    </p:spTree>
  </p:cSld>
  <p:clrMapOvr>
    <a:masterClrMapping/>
  </p:clrMapOvr>
  <p:transition spd="slow">
    <p:cover dir="r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Овал 33"/>
          <p:cNvSpPr/>
          <p:nvPr/>
        </p:nvSpPr>
        <p:spPr>
          <a:xfrm>
            <a:off x="166255" y="1163782"/>
            <a:ext cx="3325091" cy="5130140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2006930" y="-1"/>
            <a:ext cx="7786555" cy="890649"/>
          </a:xfrm>
        </p:spPr>
        <p:txBody>
          <a:bodyPr>
            <a:normAutofit fontScale="90000"/>
          </a:bodyPr>
          <a:lstStyle/>
          <a:p>
            <a:pPr defTabSz="1022286" fontAlgn="base">
              <a:lnSpc>
                <a:spcPct val="90000"/>
              </a:lnSpc>
              <a:spcAft>
                <a:spcPct val="0"/>
              </a:spcAft>
              <a:defRPr/>
            </a:pPr>
            <a:r>
              <a:rPr lang="ru-RU" sz="2000" b="1" dirty="0" smtClean="0">
                <a:latin typeface="Cambria" panose="02040503050406030204" pitchFamily="18" charset="0"/>
              </a:rPr>
              <a:t/>
            </a:r>
            <a:br>
              <a:rPr lang="ru-RU" sz="2000" b="1" dirty="0" smtClean="0">
                <a:latin typeface="Cambria" panose="02040503050406030204" pitchFamily="18" charset="0"/>
              </a:rPr>
            </a:br>
            <a:r>
              <a:rPr lang="ru-RU" sz="22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Расходы на реализацию национальных проектов</a:t>
            </a:r>
            <a:br>
              <a:rPr lang="ru-RU" sz="22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</a:br>
            <a:r>
              <a:rPr lang="ru-RU" sz="22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в 2021 году</a:t>
            </a:r>
            <a:endParaRPr lang="ru-RU" sz="2200" b="1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graphicFrame>
        <p:nvGraphicFramePr>
          <p:cNvPr id="21" name="Таблица 20"/>
          <p:cNvGraphicFramePr>
            <a:graphicFrameLocks noGrp="1"/>
          </p:cNvGraphicFramePr>
          <p:nvPr/>
        </p:nvGraphicFramePr>
        <p:xfrm>
          <a:off x="1781300" y="1141867"/>
          <a:ext cx="9574525" cy="5156014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4061361"/>
                <a:gridCol w="938151"/>
                <a:gridCol w="3610099"/>
                <a:gridCol w="964914"/>
              </a:tblGrid>
              <a:tr h="0">
                <a:tc rowSpan="2">
                  <a:txBody>
                    <a:bodyPr/>
                    <a:lstStyle/>
                    <a:p>
                      <a:r>
                        <a:rPr lang="ru-RU" sz="3200" dirty="0" smtClean="0">
                          <a:solidFill>
                            <a:srgbClr val="FF0000"/>
                          </a:solidFill>
                          <a:latin typeface="+mn-lt"/>
                        </a:rPr>
                        <a:t>Е</a:t>
                      </a:r>
                      <a:r>
                        <a:rPr lang="ru-RU" sz="2000" dirty="0" smtClean="0">
                          <a:solidFill>
                            <a:schemeClr val="tx1"/>
                          </a:solidFill>
                          <a:latin typeface="+mn-lt"/>
                        </a:rPr>
                        <a:t> </a:t>
                      </a:r>
                      <a:r>
                        <a:rPr lang="ru-RU" sz="2000" dirty="0" err="1" smtClean="0">
                          <a:solidFill>
                            <a:schemeClr val="tx1"/>
                          </a:solidFill>
                          <a:latin typeface="+mn-lt"/>
                        </a:rPr>
                        <a:t>Нац.проект</a:t>
                      </a:r>
                      <a:r>
                        <a:rPr lang="ru-RU" sz="2000" dirty="0" smtClean="0">
                          <a:solidFill>
                            <a:schemeClr val="tx1"/>
                          </a:solidFill>
                          <a:latin typeface="+mn-lt"/>
                        </a:rPr>
                        <a:t> </a:t>
                      </a:r>
                      <a:r>
                        <a:rPr lang="ru-RU" sz="2000" i="1" u="sng" dirty="0" smtClean="0">
                          <a:solidFill>
                            <a:schemeClr val="tx1"/>
                          </a:solidFill>
                          <a:latin typeface="+mn-lt"/>
                        </a:rPr>
                        <a:t>«Образование»</a:t>
                      </a:r>
                      <a:endParaRPr lang="ru-RU" sz="2000" i="1" u="sng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115221" marR="115221" marT="43201" marB="4320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10000"/>
                        <a:lumOff val="9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r"/>
                      <a:r>
                        <a:rPr lang="ru-RU" sz="2000" b="1" dirty="0" smtClean="0">
                          <a:solidFill>
                            <a:srgbClr val="FF0000"/>
                          </a:solidFill>
                          <a:latin typeface="+mn-lt"/>
                        </a:rPr>
                        <a:t>19</a:t>
                      </a:r>
                      <a:endParaRPr lang="ru-RU" sz="2000" b="1" dirty="0">
                        <a:solidFill>
                          <a:srgbClr val="FF0000"/>
                        </a:solidFill>
                        <a:latin typeface="+mn-lt"/>
                      </a:endParaRPr>
                    </a:p>
                  </a:txBody>
                  <a:tcPr marL="115221" marR="115221" marT="43201" marB="4320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0" i="0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Успех каждого ребенка</a:t>
                      </a:r>
                    </a:p>
                  </a:txBody>
                  <a:tcPr marL="115221" marR="115221" marT="43201" marB="4320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i="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12</a:t>
                      </a:r>
                      <a:endParaRPr lang="ru-RU" sz="1400" b="0" i="0" dirty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115221" marR="115221" marT="43201" marB="4320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10000"/>
                        <a:lumOff val="90000"/>
                      </a:schemeClr>
                    </a:solidFill>
                  </a:tcPr>
                </a:tc>
              </a:tr>
              <a:tr h="316340">
                <a:tc vMerge="1">
                  <a:txBody>
                    <a:bodyPr/>
                    <a:lstStyle/>
                    <a:p>
                      <a:endParaRPr lang="ru-RU" sz="11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115221" marR="115221" marT="43201" marB="4320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 sz="11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115221" marR="115221" marT="43201" marB="4320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0" i="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Современная школа</a:t>
                      </a:r>
                    </a:p>
                  </a:txBody>
                  <a:tcPr marL="115221" marR="115221" marT="43201" marB="4320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i="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7</a:t>
                      </a:r>
                      <a:endParaRPr lang="ru-RU" sz="1400" b="0" i="0" dirty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115221" marR="115221" marT="43201" marB="4320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10000"/>
                        <a:lumOff val="90000"/>
                      </a:schemeClr>
                    </a:solidFill>
                  </a:tcPr>
                </a:tc>
              </a:tr>
              <a:tr h="470946">
                <a:tc rowSpan="3"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ru-RU" sz="3200" b="1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Р</a:t>
                      </a:r>
                      <a:r>
                        <a:rPr lang="ru-RU" sz="20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2000" b="1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Нац.проект</a:t>
                      </a:r>
                      <a:r>
                        <a:rPr lang="ru-RU" sz="20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2000" b="1" i="1" u="sng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«Демография»</a:t>
                      </a:r>
                      <a:endParaRPr lang="ru-RU" sz="2000" b="1" i="1" u="sng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15221" marR="115221" marT="43201" marB="4320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r"/>
                      <a:r>
                        <a:rPr lang="ru-RU" sz="2000" b="1" dirty="0" smtClean="0">
                          <a:solidFill>
                            <a:srgbClr val="FF0000"/>
                          </a:solidFill>
                          <a:latin typeface="+mn-lt"/>
                        </a:rPr>
                        <a:t>33</a:t>
                      </a:r>
                      <a:endParaRPr lang="ru-RU" sz="2000" b="1" dirty="0">
                        <a:solidFill>
                          <a:srgbClr val="FF0000"/>
                        </a:solidFill>
                        <a:latin typeface="+mn-lt"/>
                      </a:endParaRPr>
                    </a:p>
                  </a:txBody>
                  <a:tcPr marL="115221" marR="115221" marT="43201" marB="4320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102248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i="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Старшее поколение</a:t>
                      </a:r>
                    </a:p>
                  </a:txBody>
                  <a:tcPr marL="115221" marR="115221" marT="43201" marB="4320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i="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17</a:t>
                      </a:r>
                      <a:endParaRPr lang="ru-RU" sz="1400" b="0" i="0" dirty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115221" marR="115221" marT="43201" marB="4320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607326">
                <a:tc vMerge="1">
                  <a:txBody>
                    <a:bodyPr/>
                    <a:lstStyle/>
                    <a:p>
                      <a:endParaRPr lang="ru-RU" sz="11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115221" marR="115221" marT="43201" marB="4320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25000"/>
                        <a:lumOff val="7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 sz="11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115221" marR="115221" marT="43201" marB="4320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25000"/>
                        <a:lumOff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102248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i="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Финансовая поддержка при рождении детей</a:t>
                      </a:r>
                    </a:p>
                  </a:txBody>
                  <a:tcPr marL="115221" marR="115221" marT="43201" marB="4320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i="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13</a:t>
                      </a:r>
                      <a:endParaRPr lang="ru-RU" sz="1400" b="0" i="0" dirty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115221" marR="115221" marT="43201" marB="4320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409375">
                <a:tc vMerge="1">
                  <a:txBody>
                    <a:bodyPr/>
                    <a:lstStyle/>
                    <a:p>
                      <a:endParaRPr lang="ru-RU" sz="11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115221" marR="115221" marT="43201" marB="4320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25000"/>
                        <a:lumOff val="7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 sz="11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115221" marR="115221" marT="43201" marB="4320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25000"/>
                        <a:lumOff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102248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i="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Спорт – норма жизни</a:t>
                      </a:r>
                    </a:p>
                  </a:txBody>
                  <a:tcPr marL="115221" marR="115221" marT="43201" marB="4320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i="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3</a:t>
                      </a:r>
                      <a:endParaRPr lang="ru-RU" sz="1400" b="0" i="0" dirty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115221" marR="115221" marT="43201" marB="4320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16340">
                <a:tc rowSpan="2"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3200" b="1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R</a:t>
                      </a:r>
                      <a:r>
                        <a:rPr lang="en-US" sz="20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2000" b="1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Нац.проект</a:t>
                      </a:r>
                      <a:r>
                        <a:rPr lang="ru-RU" sz="20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2000" b="1" i="1" u="sng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«Безопасные и качественные дороги»</a:t>
                      </a:r>
                      <a:endParaRPr lang="ru-RU" sz="2000" b="1" i="1" u="sng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15221" marR="115221" marT="43201" marB="4320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r"/>
                      <a:r>
                        <a:rPr lang="ru-RU" sz="2000" b="1" dirty="0" smtClean="0">
                          <a:solidFill>
                            <a:srgbClr val="FF0000"/>
                          </a:solidFill>
                          <a:latin typeface="+mn-lt"/>
                        </a:rPr>
                        <a:t>1 184</a:t>
                      </a:r>
                      <a:endParaRPr lang="ru-RU" sz="2000" b="1" dirty="0">
                        <a:solidFill>
                          <a:srgbClr val="FF0000"/>
                        </a:solidFill>
                        <a:latin typeface="+mn-lt"/>
                      </a:endParaRPr>
                    </a:p>
                  </a:txBody>
                  <a:tcPr marL="115221" marR="115221" marT="43201" marB="4320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i="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Дорожная сеть</a:t>
                      </a:r>
                    </a:p>
                  </a:txBody>
                  <a:tcPr marL="115221" marR="115221" marT="43201" marB="4320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i="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1 074</a:t>
                      </a:r>
                      <a:endParaRPr lang="ru-RU" sz="1400" b="0" i="0" dirty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115221" marR="115221" marT="43201" marB="4320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</a:tr>
              <a:tr h="549915">
                <a:tc vMerge="1">
                  <a:txBody>
                    <a:bodyPr/>
                    <a:lstStyle/>
                    <a:p>
                      <a:endParaRPr lang="ru-RU" sz="11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115221" marR="115221" marT="43201" marB="4320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6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 sz="11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115221" marR="115221" marT="43201" marB="4320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102248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i="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Общесистемные меры развития </a:t>
                      </a:r>
                      <a:r>
                        <a:rPr lang="ru-RU" sz="1600" i="0" dirty="0" err="1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дорож</a:t>
                      </a:r>
                      <a:r>
                        <a:rPr lang="ru-RU" sz="1600" i="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. </a:t>
                      </a:r>
                      <a:r>
                        <a:rPr lang="ru-RU" sz="1600" i="0" dirty="0" err="1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хоз-ва</a:t>
                      </a:r>
                      <a:endParaRPr lang="ru-RU" sz="1600" i="0" dirty="0" smtClean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115221" marR="115221" marT="43201" marB="4320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i="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110</a:t>
                      </a:r>
                      <a:endParaRPr lang="ru-RU" sz="1400" b="0" i="0" dirty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115221" marR="115221" marT="43201" marB="4320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</a:tr>
              <a:tr h="421976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3200" b="1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G</a:t>
                      </a:r>
                      <a:r>
                        <a:rPr lang="en-US" sz="20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2000" b="1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Нац.проект</a:t>
                      </a:r>
                      <a:r>
                        <a:rPr lang="ru-RU" sz="20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2000" b="1" i="1" u="sng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«</a:t>
                      </a:r>
                      <a:r>
                        <a:rPr lang="ru-RU" sz="2000" b="1" i="1" u="sng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Экология»</a:t>
                      </a:r>
                      <a:endParaRPr lang="ru-RU" sz="2000" b="1" i="1" u="sng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15221" marR="115221" marT="43201" marB="4320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2000" b="1" dirty="0" smtClean="0">
                          <a:solidFill>
                            <a:srgbClr val="FF0000"/>
                          </a:solidFill>
                          <a:latin typeface="+mn-lt"/>
                        </a:rPr>
                        <a:t>1 468</a:t>
                      </a:r>
                      <a:endParaRPr lang="ru-RU" sz="2000" b="1" dirty="0">
                        <a:solidFill>
                          <a:srgbClr val="FF0000"/>
                        </a:solidFill>
                        <a:latin typeface="+mn-lt"/>
                      </a:endParaRPr>
                    </a:p>
                  </a:txBody>
                  <a:tcPr marL="115221" marR="115221" marT="43201" marB="4320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102248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i="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Чистый воздух</a:t>
                      </a:r>
                    </a:p>
                  </a:txBody>
                  <a:tcPr marL="115221" marR="115221" marT="43201" marB="4320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i="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1 468</a:t>
                      </a:r>
                      <a:endParaRPr lang="ru-RU" sz="1400" b="0" i="0" dirty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115221" marR="115221" marT="43201" marB="4320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549915">
                <a:tc rowSpan="3">
                  <a:txBody>
                    <a:bodyPr/>
                    <a:lstStyle/>
                    <a:p>
                      <a:r>
                        <a:rPr lang="en-US" sz="3200" b="1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F</a:t>
                      </a:r>
                      <a:r>
                        <a:rPr lang="en-US" sz="20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2000" b="1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Нац.проект</a:t>
                      </a:r>
                      <a:r>
                        <a:rPr lang="ru-RU" sz="20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2000" b="1" i="1" u="sng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«</a:t>
                      </a:r>
                      <a:r>
                        <a:rPr lang="ru-RU" sz="2000" b="1" i="1" u="sng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Жилье и </a:t>
                      </a:r>
                    </a:p>
                    <a:p>
                      <a:r>
                        <a:rPr lang="ru-RU" sz="2000" b="1" i="1" u="sng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городская среда»</a:t>
                      </a:r>
                      <a:endParaRPr lang="ru-RU" sz="2000" b="1" i="1" u="sng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15221" marR="115221" marT="43201" marB="4320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r"/>
                      <a:r>
                        <a:rPr lang="ru-RU" sz="2000" b="1" dirty="0" smtClean="0">
                          <a:solidFill>
                            <a:srgbClr val="FF0000"/>
                          </a:solidFill>
                          <a:latin typeface="+mn-lt"/>
                        </a:rPr>
                        <a:t>2 139</a:t>
                      </a:r>
                      <a:endParaRPr lang="ru-RU" sz="2000" b="1" dirty="0">
                        <a:solidFill>
                          <a:srgbClr val="FF0000"/>
                        </a:solidFill>
                        <a:latin typeface="+mn-lt"/>
                      </a:endParaRPr>
                    </a:p>
                  </a:txBody>
                  <a:tcPr marL="115221" marR="115221" marT="43201" marB="4320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i="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Сокращение непригодного фонда</a:t>
                      </a:r>
                    </a:p>
                  </a:txBody>
                  <a:tcPr marL="115221" marR="115221" marT="43201" marB="4320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i="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1 884</a:t>
                      </a:r>
                    </a:p>
                  </a:txBody>
                  <a:tcPr marL="115221" marR="115221" marT="43201" marB="4320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</a:tr>
              <a:tr h="550287">
                <a:tc vMerge="1">
                  <a:txBody>
                    <a:bodyPr/>
                    <a:lstStyle/>
                    <a:p>
                      <a:endParaRPr lang="ru-RU" sz="11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115221" marR="115221" marT="43201" marB="4320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75000"/>
                        <a:alpha val="84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 sz="11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115221" marR="115221" marT="43201" marB="4320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75000"/>
                        <a:alpha val="8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i="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Комфортная среда</a:t>
                      </a:r>
                    </a:p>
                  </a:txBody>
                  <a:tcPr marL="115221" marR="115221" marT="43201" marB="4320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i="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153</a:t>
                      </a:r>
                      <a:endParaRPr lang="ru-RU" sz="1400" b="0" i="0" dirty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115221" marR="115221" marT="43201" marB="4320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</a:tr>
              <a:tr h="429275">
                <a:tc vMerge="1">
                  <a:txBody>
                    <a:bodyPr/>
                    <a:lstStyle/>
                    <a:p>
                      <a:endParaRPr lang="ru-RU" sz="11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115221" marR="115221" marT="43201" marB="4320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75000"/>
                        <a:alpha val="84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 sz="11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115221" marR="115221" marT="43201" marB="4320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75000"/>
                        <a:alpha val="8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i="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Жилье</a:t>
                      </a:r>
                    </a:p>
                  </a:txBody>
                  <a:tcPr marL="115221" marR="115221" marT="43201" marB="4320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i="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102</a:t>
                      </a:r>
                      <a:endParaRPr lang="ru-RU" sz="1400" b="0" i="0" dirty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115221" marR="115221" marT="43201" marB="4320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</a:tr>
            </a:tbl>
          </a:graphicData>
        </a:graphic>
      </p:graphicFrame>
      <p:pic>
        <p:nvPicPr>
          <p:cNvPr id="12" name="Picture 2" descr="D:\Work\Bachti\!!!ВНУТРЕННИЕ\декабрь\презентация\фотозона размер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082151" y="0"/>
            <a:ext cx="1439924" cy="11391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TextBox 1"/>
          <p:cNvSpPr txBox="1"/>
          <p:nvPr/>
        </p:nvSpPr>
        <p:spPr>
          <a:xfrm>
            <a:off x="11187839" y="-827414"/>
            <a:ext cx="3240360" cy="431776"/>
          </a:xfrm>
          <a:prstGeom prst="rect">
            <a:avLst/>
          </a:prstGeom>
        </p:spPr>
        <p:txBody>
          <a:bodyPr wrap="non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ru-RU" sz="2400" b="1" i="1" dirty="0" smtClean="0"/>
              <a:t> </a:t>
            </a:r>
            <a:r>
              <a:rPr lang="ru-RU" sz="26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Всего       </a:t>
            </a:r>
            <a:r>
              <a:rPr lang="ru-RU" sz="2600" b="1" kern="12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4 844</a:t>
            </a:r>
            <a:endParaRPr lang="ru-RU" sz="2600" b="1" kern="1200" dirty="0">
              <a:solidFill>
                <a:schemeClr val="tx2">
                  <a:lumMod val="60000"/>
                  <a:lumOff val="40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28" name="Picture 16" descr="Наши (ваши) преимущества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7248" y="3138945"/>
            <a:ext cx="648071" cy="431776"/>
          </a:xfrm>
          <a:prstGeom prst="rect">
            <a:avLst/>
          </a:prstGeom>
          <a:noFill/>
        </p:spPr>
      </p:pic>
      <p:sp>
        <p:nvSpPr>
          <p:cNvPr id="30" name="Скругленный прямоугольник 29"/>
          <p:cNvSpPr/>
          <p:nvPr/>
        </p:nvSpPr>
        <p:spPr>
          <a:xfrm>
            <a:off x="0" y="0"/>
            <a:ext cx="1440160" cy="432048"/>
          </a:xfrm>
          <a:prstGeom prst="roundRect">
            <a:avLst/>
          </a:prstGeom>
          <a:solidFill>
            <a:schemeClr val="accent1">
              <a:lumMod val="60000"/>
              <a:lumOff val="40000"/>
              <a:alpha val="14000"/>
            </a:schemeClr>
          </a:solidFill>
          <a:ln w="9525"/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err="1" smtClean="0">
                <a:solidFill>
                  <a:schemeClr val="tx1"/>
                </a:solidFill>
                <a:latin typeface="Cambria" pitchFamily="18" charset="0"/>
              </a:rPr>
              <a:t>Млн</a:t>
            </a:r>
            <a:r>
              <a:rPr lang="ru-RU" b="1" dirty="0" smtClean="0">
                <a:solidFill>
                  <a:schemeClr val="tx1"/>
                </a:solidFill>
                <a:latin typeface="Cambria" pitchFamily="18" charset="0"/>
              </a:rPr>
              <a:t> </a:t>
            </a:r>
            <a:r>
              <a:rPr lang="ru-RU" b="1" dirty="0">
                <a:solidFill>
                  <a:schemeClr val="tx1"/>
                </a:solidFill>
                <a:latin typeface="Cambria" pitchFamily="18" charset="0"/>
              </a:rPr>
              <a:t>руб.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356260" y="3182587"/>
            <a:ext cx="1208985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     Всего</a:t>
            </a:r>
          </a:p>
          <a:p>
            <a:r>
              <a:rPr lang="ru-RU" sz="3200" dirty="0" smtClean="0">
                <a:solidFill>
                  <a:srgbClr val="FF0000"/>
                </a:solidFill>
              </a:rPr>
              <a:t>4 844</a:t>
            </a:r>
            <a:endParaRPr lang="ru-RU" sz="32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slow">
    <p:cover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6" name="TextBox 8"/>
          <p:cNvSpPr txBox="1">
            <a:spLocks noChangeArrowheads="1"/>
          </p:cNvSpPr>
          <p:nvPr/>
        </p:nvSpPr>
        <p:spPr bwMode="auto">
          <a:xfrm>
            <a:off x="224286" y="342417"/>
            <a:ext cx="11039989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Содержание</a:t>
            </a:r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3E1967C-7073-4C0E-BA49-FF73F9100723}" type="slidenum">
              <a:rPr lang="ru-RU"/>
              <a:pPr>
                <a:defRPr/>
              </a:pPr>
              <a:t>3</a:t>
            </a:fld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698741" y="5426732"/>
            <a:ext cx="1009290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Clr>
                <a:srgbClr val="FF0000"/>
              </a:buClr>
              <a:buSzPct val="125000"/>
              <a:buFont typeface="Wingdings" pitchFamily="2" charset="2"/>
              <a:buChar char="ü"/>
            </a:pPr>
            <a:r>
              <a:rPr lang="ru-RU" dirty="0" smtClean="0"/>
              <a:t>Обращаем ваше внимание , что в случае отсутствия ссылки на период, значения показателей  относятся к 2021 году</a:t>
            </a:r>
            <a:endParaRPr lang="ru-RU" dirty="0"/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695394" y="1119572"/>
          <a:ext cx="10001359" cy="1828800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573657"/>
                <a:gridCol w="8345835"/>
                <a:gridCol w="1081867"/>
              </a:tblGrid>
              <a:tr h="451196">
                <a:tc>
                  <a:txBody>
                    <a:bodyPr/>
                    <a:lstStyle/>
                    <a:p>
                      <a:r>
                        <a:rPr lang="en-US" sz="2400" b="0" i="1" dirty="0" smtClean="0"/>
                        <a:t>1</a:t>
                      </a:r>
                      <a:endParaRPr lang="ru-RU" sz="2400" b="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0" i="1" dirty="0" smtClean="0">
                          <a:solidFill>
                            <a:srgbClr val="002060"/>
                          </a:solidFill>
                        </a:rPr>
                        <a:t>Вводная часть</a:t>
                      </a:r>
                      <a:endParaRPr lang="ru-RU" sz="2400" b="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b="0" i="1" dirty="0" smtClean="0"/>
                        <a:t>3</a:t>
                      </a:r>
                      <a:endParaRPr lang="ru-RU" sz="2400" b="0" i="1" dirty="0"/>
                    </a:p>
                  </a:txBody>
                  <a:tcPr/>
                </a:tc>
              </a:tr>
              <a:tr h="451196">
                <a:tc>
                  <a:txBody>
                    <a:bodyPr/>
                    <a:lstStyle/>
                    <a:p>
                      <a:r>
                        <a:rPr lang="en-US" sz="2400" i="1" dirty="0" smtClean="0"/>
                        <a:t>2</a:t>
                      </a:r>
                      <a:endParaRPr lang="ru-RU" sz="240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i="1" dirty="0" smtClean="0">
                          <a:solidFill>
                            <a:srgbClr val="002060"/>
                          </a:solidFill>
                        </a:rPr>
                        <a:t>Доходы бюджета</a:t>
                      </a:r>
                      <a:endParaRPr lang="ru-RU" sz="240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i="1" dirty="0" smtClean="0"/>
                        <a:t>8</a:t>
                      </a:r>
                      <a:endParaRPr lang="ru-RU" sz="2400" i="1" dirty="0"/>
                    </a:p>
                  </a:txBody>
                  <a:tcPr/>
                </a:tc>
              </a:tr>
              <a:tr h="451196">
                <a:tc>
                  <a:txBody>
                    <a:bodyPr/>
                    <a:lstStyle/>
                    <a:p>
                      <a:r>
                        <a:rPr lang="en-US" sz="2400" i="1" dirty="0" smtClean="0"/>
                        <a:t>3</a:t>
                      </a:r>
                      <a:endParaRPr lang="ru-RU" sz="240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i="1" dirty="0" smtClean="0">
                          <a:solidFill>
                            <a:srgbClr val="002060"/>
                          </a:solidFill>
                        </a:rPr>
                        <a:t>Расходы бюджета</a:t>
                      </a:r>
                      <a:endParaRPr lang="ru-RU" sz="240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i="1" dirty="0" smtClean="0"/>
                        <a:t>15</a:t>
                      </a:r>
                      <a:endParaRPr lang="ru-RU" sz="2400" i="1" dirty="0"/>
                    </a:p>
                  </a:txBody>
                  <a:tcPr/>
                </a:tc>
              </a:tr>
              <a:tr h="451196">
                <a:tc>
                  <a:txBody>
                    <a:bodyPr/>
                    <a:lstStyle/>
                    <a:p>
                      <a:r>
                        <a:rPr lang="en-US" sz="2400" i="1" dirty="0" smtClean="0"/>
                        <a:t>4</a:t>
                      </a:r>
                      <a:endParaRPr lang="ru-RU" sz="240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i="1" dirty="0" smtClean="0">
                          <a:solidFill>
                            <a:srgbClr val="002060"/>
                          </a:solidFill>
                        </a:rPr>
                        <a:t>Дополнительная информация</a:t>
                      </a:r>
                      <a:endParaRPr lang="ru-RU" sz="240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i="1" dirty="0" smtClean="0"/>
                        <a:t>31</a:t>
                      </a:r>
                      <a:endParaRPr lang="ru-RU" sz="2400" i="1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 spd="slow">
    <p:cover dir="r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Скругленный прямоугольник 46"/>
          <p:cNvSpPr/>
          <p:nvPr/>
        </p:nvSpPr>
        <p:spPr>
          <a:xfrm>
            <a:off x="606056" y="829340"/>
            <a:ext cx="5316279" cy="1424763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1204" name="Picture 2" descr="D:\Work\Bachti\!!!ВНУТРЕННИЕ\декабрь\презентация\фотозона размер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142340" y="0"/>
            <a:ext cx="1379735" cy="10910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403761" y="0"/>
            <a:ext cx="9984248" cy="73189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</a:bodyPr>
          <a:lstStyle/>
          <a:p>
            <a:pPr algn="ctr" defTabSz="1022286">
              <a:defRPr/>
            </a:pPr>
            <a:r>
              <a:rPr lang="ru-RU" sz="20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Реализация проектов инициативного </a:t>
            </a:r>
            <a:endParaRPr lang="en-US" sz="2000" b="1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algn="ctr" defTabSz="1022286">
              <a:defRPr/>
            </a:pPr>
            <a:r>
              <a:rPr lang="ru-RU" sz="2000" b="1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бюджетирования</a:t>
            </a:r>
            <a:r>
              <a:rPr lang="ru-RU" sz="20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в 2021 году</a:t>
            </a:r>
            <a:endParaRPr lang="ru-RU" sz="2000" dirty="0">
              <a:solidFill>
                <a:srgbClr val="3B4555"/>
              </a:solidFill>
              <a:latin typeface="Arial Narrow" panose="020B0606020202030204" pitchFamily="34" charset="0"/>
            </a:endParaRPr>
          </a:p>
        </p:txBody>
      </p:sp>
      <p:sp>
        <p:nvSpPr>
          <p:cNvPr id="20" name="Номер слайда 1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5AFB51-144D-447B-AA3C-70B42F49F345}" type="slidenum">
              <a:rPr lang="ru-RU" smtClean="0"/>
              <a:pPr/>
              <a:t>30</a:t>
            </a:fld>
            <a:endParaRPr lang="ru-RU"/>
          </a:p>
        </p:txBody>
      </p:sp>
      <p:pic>
        <p:nvPicPr>
          <p:cNvPr id="30" name="Picture 16" descr="Наши (ваши) преимущества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80884" y="5012980"/>
            <a:ext cx="648071" cy="431776"/>
          </a:xfrm>
          <a:prstGeom prst="rect">
            <a:avLst/>
          </a:prstGeom>
          <a:noFill/>
        </p:spPr>
      </p:pic>
      <p:pic>
        <p:nvPicPr>
          <p:cNvPr id="32" name="Picture 16" descr="Наши (ваши) преимущества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39292" y="5002270"/>
            <a:ext cx="648071" cy="431776"/>
          </a:xfrm>
          <a:prstGeom prst="rect">
            <a:avLst/>
          </a:prstGeom>
          <a:noFill/>
        </p:spPr>
      </p:pic>
      <p:pic>
        <p:nvPicPr>
          <p:cNvPr id="21" name="Рисунок 9"/>
          <p:cNvPicPr>
            <a:picLocks noChangeAspect="1"/>
          </p:cNvPicPr>
          <p:nvPr/>
        </p:nvPicPr>
        <p:blipFill>
          <a:blip r:embed="rId5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6971809" y="765543"/>
            <a:ext cx="3288609" cy="421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" name="Скругленный прямоугольник 39"/>
          <p:cNvSpPr/>
          <p:nvPr/>
        </p:nvSpPr>
        <p:spPr>
          <a:xfrm>
            <a:off x="7677150" y="5514975"/>
            <a:ext cx="1247775" cy="965200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39" name="Схема 38"/>
          <p:cNvGraphicFramePr/>
          <p:nvPr/>
        </p:nvGraphicFramePr>
        <p:xfrm>
          <a:off x="640232" y="2296633"/>
          <a:ext cx="5409694" cy="40297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  <p:pic>
        <p:nvPicPr>
          <p:cNvPr id="41" name="Picture 4" descr="https://www.clipartmax.com/png/full/179-1795546_patient-experience-salary-white-icon-png.pn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1958337" y="3777848"/>
            <a:ext cx="1166361" cy="1155659"/>
          </a:xfrm>
          <a:prstGeom prst="rect">
            <a:avLst/>
          </a:prstGeom>
          <a:noFill/>
        </p:spPr>
      </p:pic>
      <p:pic>
        <p:nvPicPr>
          <p:cNvPr id="43" name="Picture 16" descr="Наши (ваши) преимущества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58949" y="2496530"/>
            <a:ext cx="648071" cy="431776"/>
          </a:xfrm>
          <a:prstGeom prst="rect">
            <a:avLst/>
          </a:prstGeom>
          <a:noFill/>
        </p:spPr>
      </p:pic>
      <p:sp>
        <p:nvSpPr>
          <p:cNvPr id="45" name="Прямоугольник 44"/>
          <p:cNvSpPr/>
          <p:nvPr/>
        </p:nvSpPr>
        <p:spPr>
          <a:xfrm>
            <a:off x="676754" y="850606"/>
            <a:ext cx="507184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i="1" dirty="0" smtClean="0"/>
              <a:t>Инициативное </a:t>
            </a:r>
            <a:r>
              <a:rPr lang="ru-RU" sz="1400" i="1" dirty="0" err="1" smtClean="0"/>
              <a:t>бюджетирование</a:t>
            </a:r>
            <a:r>
              <a:rPr lang="ru-RU" sz="1400" i="1" dirty="0" smtClean="0"/>
              <a:t>  - процесс вовлечения граждан в управление бюджетом, то есть  жители принимают участие в распределении части бюджета. Для этого они выдвигают проектные идеи либо оформляют свои инициативы в виде документов (отсюда и название).</a:t>
            </a:r>
            <a:endParaRPr lang="ru-RU" sz="1400" i="1" dirty="0"/>
          </a:p>
        </p:txBody>
      </p:sp>
      <p:sp>
        <p:nvSpPr>
          <p:cNvPr id="46" name="Скругленный прямоугольник 45"/>
          <p:cNvSpPr/>
          <p:nvPr/>
        </p:nvSpPr>
        <p:spPr>
          <a:xfrm>
            <a:off x="0" y="0"/>
            <a:ext cx="1440160" cy="432048"/>
          </a:xfrm>
          <a:prstGeom prst="roundRect">
            <a:avLst/>
          </a:prstGeom>
          <a:solidFill>
            <a:schemeClr val="accent1">
              <a:lumMod val="60000"/>
              <a:lumOff val="40000"/>
              <a:alpha val="14000"/>
            </a:schemeClr>
          </a:solidFill>
          <a:ln w="9525"/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err="1" smtClean="0">
                <a:solidFill>
                  <a:schemeClr val="tx1"/>
                </a:solidFill>
                <a:latin typeface="Cambria" pitchFamily="18" charset="0"/>
              </a:rPr>
              <a:t>Млн</a:t>
            </a:r>
            <a:r>
              <a:rPr lang="ru-RU" b="1" dirty="0" smtClean="0">
                <a:solidFill>
                  <a:schemeClr val="tx1"/>
                </a:solidFill>
                <a:latin typeface="Cambria" pitchFamily="18" charset="0"/>
              </a:rPr>
              <a:t> </a:t>
            </a:r>
            <a:r>
              <a:rPr lang="ru-RU" b="1" dirty="0">
                <a:solidFill>
                  <a:schemeClr val="tx1"/>
                </a:solidFill>
                <a:latin typeface="Cambria" pitchFamily="18" charset="0"/>
              </a:rPr>
              <a:t>руб.</a:t>
            </a:r>
          </a:p>
        </p:txBody>
      </p:sp>
      <p:pic>
        <p:nvPicPr>
          <p:cNvPr id="48" name="Picture 16" descr="Наши (ваши) преимущества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22744" y="4995259"/>
            <a:ext cx="648071" cy="431776"/>
          </a:xfrm>
          <a:prstGeom prst="rect">
            <a:avLst/>
          </a:prstGeom>
          <a:noFill/>
        </p:spPr>
      </p:pic>
      <p:pic>
        <p:nvPicPr>
          <p:cNvPr id="49" name="Picture 16" descr="Наши (ваши) преимущества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15267" y="2507241"/>
            <a:ext cx="648071" cy="431776"/>
          </a:xfrm>
          <a:prstGeom prst="rect">
            <a:avLst/>
          </a:prstGeom>
          <a:noFill/>
        </p:spPr>
      </p:pic>
      <p:graphicFrame>
        <p:nvGraphicFramePr>
          <p:cNvPr id="50" name="Диаграмма 49"/>
          <p:cNvGraphicFramePr/>
          <p:nvPr/>
        </p:nvGraphicFramePr>
        <p:xfrm>
          <a:off x="6162737" y="4327451"/>
          <a:ext cx="4969551" cy="191386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2"/>
          </a:graphicData>
        </a:graphic>
      </p:graphicFrame>
    </p:spTree>
  </p:cSld>
  <p:clrMapOvr>
    <a:masterClrMapping/>
  </p:clrMapOvr>
  <p:transition spd="slow">
    <p:cover dir="r"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70139" y="178509"/>
            <a:ext cx="10343862" cy="498041"/>
          </a:xfrm>
        </p:spPr>
        <p:txBody>
          <a:bodyPr rtlCol="0">
            <a:noAutofit/>
          </a:bodyPr>
          <a:lstStyle/>
          <a:p>
            <a:pPr defTabSz="1022286" fontAlgn="base">
              <a:lnSpc>
                <a:spcPct val="90000"/>
              </a:lnSpc>
              <a:spcAft>
                <a:spcPct val="0"/>
              </a:spcAft>
              <a:defRPr/>
            </a:pPr>
            <a:r>
              <a:rPr lang="ru-RU" sz="20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Структура муниципального долга в 2021 году</a:t>
            </a:r>
            <a:endParaRPr lang="ru-RU" sz="2000" b="1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034BE65-D03A-4C7F-AA65-DDEDBE111AF8}" type="slidenum">
              <a:rPr lang="ru-RU" smtClean="0"/>
              <a:pPr>
                <a:defRPr/>
              </a:pPr>
              <a:t>31</a:t>
            </a:fld>
            <a:endParaRPr lang="ru-RU" dirty="0"/>
          </a:p>
        </p:txBody>
      </p:sp>
      <p:graphicFrame>
        <p:nvGraphicFramePr>
          <p:cNvPr id="17" name="Диаграмма 16"/>
          <p:cNvGraphicFramePr/>
          <p:nvPr/>
        </p:nvGraphicFramePr>
        <p:xfrm>
          <a:off x="217439" y="949397"/>
          <a:ext cx="6218987" cy="344447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2858045" y="939308"/>
            <a:ext cx="12962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+mn-lt"/>
              </a:rPr>
              <a:t>3 841</a:t>
            </a:r>
            <a:endParaRPr lang="ru-RU" sz="2400" b="1" dirty="0">
              <a:latin typeface="+mn-lt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113992" y="2460766"/>
            <a:ext cx="12482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+mn-lt"/>
              </a:rPr>
              <a:t>3 986</a:t>
            </a:r>
            <a:endParaRPr lang="ru-RU" sz="2400" b="1" dirty="0">
              <a:latin typeface="+mn-lt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0" y="0"/>
            <a:ext cx="1440160" cy="432048"/>
          </a:xfrm>
          <a:prstGeom prst="roundRect">
            <a:avLst/>
          </a:prstGeom>
          <a:solidFill>
            <a:schemeClr val="accent1">
              <a:lumMod val="60000"/>
              <a:lumOff val="40000"/>
              <a:alpha val="14000"/>
            </a:schemeClr>
          </a:solidFill>
          <a:ln w="9525"/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err="1" smtClean="0">
                <a:solidFill>
                  <a:schemeClr val="tx1"/>
                </a:solidFill>
                <a:latin typeface="Cambria" pitchFamily="18" charset="0"/>
              </a:rPr>
              <a:t>Млн</a:t>
            </a:r>
            <a:r>
              <a:rPr lang="ru-RU" b="1" dirty="0" smtClean="0">
                <a:solidFill>
                  <a:schemeClr val="tx1"/>
                </a:solidFill>
                <a:latin typeface="Cambria" pitchFamily="18" charset="0"/>
              </a:rPr>
              <a:t> </a:t>
            </a:r>
            <a:r>
              <a:rPr lang="ru-RU" b="1" dirty="0">
                <a:solidFill>
                  <a:schemeClr val="tx1"/>
                </a:solidFill>
                <a:latin typeface="Cambria" pitchFamily="18" charset="0"/>
              </a:rPr>
              <a:t>руб.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558139" y="4753593"/>
            <a:ext cx="4025736" cy="1148442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85800"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i="1" dirty="0" smtClean="0">
                <a:solidFill>
                  <a:schemeClr val="tx1"/>
                </a:solidFill>
                <a:latin typeface="Cambria" pitchFamily="18" charset="0"/>
              </a:rPr>
              <a:t>Увеличение муниципального долга </a:t>
            </a:r>
          </a:p>
          <a:p>
            <a:pPr algn="ctr" defTabSz="685800"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i="1" dirty="0" smtClean="0">
                <a:solidFill>
                  <a:schemeClr val="tx1"/>
                </a:solidFill>
                <a:latin typeface="Cambria" pitchFamily="18" charset="0"/>
              </a:rPr>
              <a:t>на </a:t>
            </a:r>
            <a:r>
              <a:rPr lang="ru-RU" sz="2000" b="1" dirty="0" smtClean="0">
                <a:solidFill>
                  <a:srgbClr val="00B050"/>
                </a:solidFill>
                <a:latin typeface="Cambria" pitchFamily="18" charset="0"/>
              </a:rPr>
              <a:t>145 </a:t>
            </a:r>
            <a:r>
              <a:rPr lang="ru-RU" sz="2000" i="1" dirty="0" smtClean="0">
                <a:solidFill>
                  <a:schemeClr val="tx1"/>
                </a:solidFill>
                <a:latin typeface="Cambria" pitchFamily="18" charset="0"/>
              </a:rPr>
              <a:t>млн. руб.</a:t>
            </a:r>
          </a:p>
        </p:txBody>
      </p:sp>
      <p:pic>
        <p:nvPicPr>
          <p:cNvPr id="13" name="Picture 2" descr="D:\Work\Bachti\!!!ВНУТРЕННИЕ\декабрь\презентация\фотозона размер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082151" y="0"/>
            <a:ext cx="1439924" cy="11391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14" name="Диаграмма 13"/>
          <p:cNvGraphicFramePr/>
          <p:nvPr/>
        </p:nvGraphicFramePr>
        <p:xfrm>
          <a:off x="6465553" y="2509726"/>
          <a:ext cx="3455721" cy="38119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18" name="Скругленный прямоугольник 17"/>
          <p:cNvSpPr/>
          <p:nvPr/>
        </p:nvSpPr>
        <p:spPr>
          <a:xfrm>
            <a:off x="4706213" y="1000666"/>
            <a:ext cx="5438899" cy="1874620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85800"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ru-RU" sz="1600" i="1" dirty="0" smtClean="0">
              <a:solidFill>
                <a:schemeClr val="tx1"/>
              </a:solidFill>
              <a:latin typeface="Cambria" pitchFamily="18" charset="0"/>
            </a:endParaRPr>
          </a:p>
          <a:p>
            <a:pPr algn="ctr" defTabSz="685800"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ru-RU" sz="1600" i="1" dirty="0" smtClean="0">
              <a:solidFill>
                <a:schemeClr val="tx1"/>
              </a:solidFill>
              <a:latin typeface="Cambria" pitchFamily="18" charset="0"/>
            </a:endParaRPr>
          </a:p>
          <a:p>
            <a:pPr algn="ctr" defTabSz="685800"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i="1" dirty="0" smtClean="0">
                <a:solidFill>
                  <a:schemeClr val="tx1"/>
                </a:solidFill>
                <a:latin typeface="Cambria" pitchFamily="18" charset="0"/>
              </a:rPr>
              <a:t>В соответствии со ст. 107 Бюджетного Кодекса РФ и решением Новокузнецкого городского Совета народных депутатов от 29.12.2020 N 16/98 установить </a:t>
            </a:r>
            <a:r>
              <a:rPr lang="ru-RU" sz="1600" b="1" i="1" u="sng" dirty="0" smtClean="0">
                <a:solidFill>
                  <a:schemeClr val="tx1"/>
                </a:solidFill>
                <a:latin typeface="Cambria" pitchFamily="18" charset="0"/>
              </a:rPr>
              <a:t>верхний предел муниципального внутреннего долга </a:t>
            </a:r>
            <a:r>
              <a:rPr lang="ru-RU" sz="1600" i="1" dirty="0" smtClean="0">
                <a:solidFill>
                  <a:schemeClr val="tx1"/>
                </a:solidFill>
                <a:latin typeface="Cambria" pitchFamily="18" charset="0"/>
              </a:rPr>
              <a:t>по долговым обязательствам Новокузнецкого городского округа по состоянию на 1 января 2022 года</a:t>
            </a:r>
          </a:p>
          <a:p>
            <a:pPr algn="ctr" defTabSz="685800"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i="1" dirty="0" smtClean="0">
                <a:solidFill>
                  <a:schemeClr val="tx1"/>
                </a:solidFill>
                <a:latin typeface="Cambria" pitchFamily="18" charset="0"/>
              </a:rPr>
              <a:t> </a:t>
            </a:r>
          </a:p>
          <a:p>
            <a:pPr algn="ctr" defTabSz="685800"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ru-RU" sz="2000" i="1" dirty="0" smtClean="0">
              <a:solidFill>
                <a:schemeClr val="tx1"/>
              </a:solidFill>
              <a:latin typeface="Cambria" pitchFamily="18" charset="0"/>
            </a:endParaRPr>
          </a:p>
        </p:txBody>
      </p:sp>
    </p:spTree>
  </p:cSld>
  <p:clrMapOvr>
    <a:masterClrMapping/>
  </p:clrMapOvr>
  <p:transition spd="slow">
    <p:cover dir="r"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9873" y="0"/>
            <a:ext cx="9937790" cy="827975"/>
          </a:xfrm>
        </p:spPr>
        <p:txBody>
          <a:bodyPr>
            <a:noAutofit/>
          </a:bodyPr>
          <a:lstStyle/>
          <a:p>
            <a:pPr defTabSz="1022286" fontAlgn="base">
              <a:lnSpc>
                <a:spcPct val="90000"/>
              </a:lnSpc>
              <a:spcAft>
                <a:spcPct val="0"/>
              </a:spcAft>
              <a:defRPr/>
            </a:pPr>
            <a:r>
              <a:rPr lang="en-US" sz="2000" b="1" dirty="0" smtClean="0">
                <a:latin typeface="Cambria" pitchFamily="18" charset="0"/>
              </a:rPr>
              <a:t/>
            </a:r>
            <a:br>
              <a:rPr lang="en-US" sz="2000" b="1" dirty="0" smtClean="0">
                <a:latin typeface="Cambria" pitchFamily="18" charset="0"/>
              </a:rPr>
            </a:br>
            <a:r>
              <a:rPr lang="ru-RU" sz="22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Меры социальной поддержки для детей сирот и детей, оставшихся без попечения родителей,</a:t>
            </a:r>
            <a:br>
              <a:rPr lang="ru-RU" sz="22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</a:br>
            <a:r>
              <a:rPr lang="ru-RU" sz="22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оказанные в 2021 году</a:t>
            </a:r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350913" y="1306121"/>
          <a:ext cx="10888211" cy="4686768"/>
        </p:xfrm>
        <a:graphic>
          <a:graphicData uri="http://schemas.openxmlformats.org/drawingml/2006/table">
            <a:tbl>
              <a:tblPr firstRow="1" bandRow="1">
                <a:tableStyleId>{85BE263C-DBD7-4A20-BB59-AAB30ACAA65A}</a:tableStyleId>
              </a:tblPr>
              <a:tblGrid>
                <a:gridCol w="2790105"/>
                <a:gridCol w="2004894"/>
                <a:gridCol w="4342093"/>
                <a:gridCol w="1751119"/>
              </a:tblGrid>
              <a:tr h="488015">
                <a:tc>
                  <a:txBody>
                    <a:bodyPr/>
                    <a:lstStyle/>
                    <a:p>
                      <a:pPr marL="0" algn="ctr" defTabSz="685800" rtl="0" eaLnBrk="1" fontAlgn="b" latinLnBrk="0" hangingPunct="1"/>
                      <a:r>
                        <a:rPr lang="ru-RU" sz="1500" u="none" strike="noStrike" kern="1200" dirty="0" smtClean="0">
                          <a:solidFill>
                            <a:schemeClr val="tx1"/>
                          </a:solidFill>
                        </a:rPr>
                        <a:t>Наименование меры </a:t>
                      </a:r>
                      <a:endParaRPr lang="ru-RU" sz="1500" u="none" strike="noStrike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2002" marR="12002" marT="9000" marB="0" anchor="ctr"/>
                </a:tc>
                <a:tc>
                  <a:txBody>
                    <a:bodyPr/>
                    <a:lstStyle/>
                    <a:p>
                      <a:pPr marL="0" algn="ctr" defTabSz="685800" rtl="0" eaLnBrk="1" fontAlgn="b" latinLnBrk="0" hangingPunct="1"/>
                      <a:r>
                        <a:rPr lang="ru-RU" sz="1500" u="none" strike="noStrike" kern="1200" dirty="0" smtClean="0">
                          <a:solidFill>
                            <a:schemeClr val="tx1"/>
                          </a:solidFill>
                        </a:rPr>
                        <a:t>Число</a:t>
                      </a:r>
                    </a:p>
                    <a:p>
                      <a:pPr marL="0" algn="ctr" defTabSz="685800" rtl="0" eaLnBrk="1" fontAlgn="b" latinLnBrk="0" hangingPunct="1"/>
                      <a:r>
                        <a:rPr lang="ru-RU" sz="1500" u="none" strike="noStrike" kern="1200" dirty="0" smtClean="0">
                          <a:solidFill>
                            <a:schemeClr val="tx1"/>
                          </a:solidFill>
                        </a:rPr>
                        <a:t> получателей</a:t>
                      </a:r>
                      <a:endParaRPr lang="ru-RU" sz="1500" u="none" strike="noStrike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2002" marR="12002" marT="9000" marB="0" anchor="ctr"/>
                </a:tc>
                <a:tc>
                  <a:txBody>
                    <a:bodyPr/>
                    <a:lstStyle/>
                    <a:p>
                      <a:pPr marL="0" algn="ctr" defTabSz="685800" rtl="0" eaLnBrk="1" fontAlgn="b" latinLnBrk="0" hangingPunct="1"/>
                      <a:r>
                        <a:rPr lang="ru-RU" sz="1500" u="none" strike="noStrike" kern="1200" dirty="0" smtClean="0">
                          <a:solidFill>
                            <a:schemeClr val="tx1"/>
                          </a:solidFill>
                        </a:rPr>
                        <a:t>Размер поддержки</a:t>
                      </a:r>
                      <a:endParaRPr lang="ru-RU" sz="1500" u="none" strike="noStrike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2002" marR="12002" marT="9000" marB="0" anchor="ctr"/>
                </a:tc>
                <a:tc>
                  <a:txBody>
                    <a:bodyPr/>
                    <a:lstStyle/>
                    <a:p>
                      <a:pPr marL="0" algn="ctr" defTabSz="685800" rtl="0" eaLnBrk="1" fontAlgn="b" latinLnBrk="0" hangingPunct="1"/>
                      <a:r>
                        <a:rPr lang="ru-RU" sz="1500" u="none" strike="noStrike" kern="1200" dirty="0" smtClean="0">
                          <a:solidFill>
                            <a:schemeClr val="tx1"/>
                          </a:solidFill>
                        </a:rPr>
                        <a:t>Объем</a:t>
                      </a:r>
                    </a:p>
                    <a:p>
                      <a:pPr marL="0" algn="ctr" defTabSz="685800" rtl="0" eaLnBrk="1" fontAlgn="b" latinLnBrk="0" hangingPunct="1"/>
                      <a:r>
                        <a:rPr lang="ru-RU" sz="1500" u="none" strike="noStrike" kern="1200" dirty="0" smtClean="0">
                          <a:solidFill>
                            <a:schemeClr val="tx1"/>
                          </a:solidFill>
                        </a:rPr>
                        <a:t> расходов</a:t>
                      </a:r>
                      <a:endParaRPr lang="ru-RU" sz="1500" u="none" strike="noStrike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2002" marR="12002" marT="9000" marB="0" anchor="ctr"/>
                </a:tc>
              </a:tr>
              <a:tr h="807806">
                <a:tc>
                  <a:txBody>
                    <a:bodyPr/>
                    <a:lstStyle/>
                    <a:p>
                      <a:pPr marL="0" algn="ctr" defTabSz="685800" rtl="0" eaLnBrk="1" fontAlgn="b" latinLnBrk="0" hangingPunct="1"/>
                      <a:r>
                        <a:rPr lang="ru-RU" sz="1300" u="none" strike="noStrike" kern="1200" dirty="0" smtClean="0"/>
                        <a:t>Единовременное пособие при передаче ребенка на воспитание в семью</a:t>
                      </a:r>
                      <a:endParaRPr lang="ru-RU" sz="1300" u="none" strike="noStrike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2002" marR="12002" marT="9000" marB="0"/>
                </a:tc>
                <a:tc>
                  <a:txBody>
                    <a:bodyPr/>
                    <a:lstStyle/>
                    <a:p>
                      <a:pPr marL="0" algn="ctr" defTabSz="685800" rtl="0" eaLnBrk="1" fontAlgn="b" latinLnBrk="0" hangingPunct="1"/>
                      <a:endParaRPr lang="ru-RU" sz="1300" u="none" strike="noStrike" kern="1200" dirty="0" smtClean="0"/>
                    </a:p>
                    <a:p>
                      <a:pPr marL="0" algn="ctr" defTabSz="685800" rtl="0" eaLnBrk="1" fontAlgn="b" latinLnBrk="0" hangingPunct="1"/>
                      <a:r>
                        <a:rPr lang="ru-RU" sz="1300" u="none" strike="noStrike" kern="1200" dirty="0" smtClean="0"/>
                        <a:t>274</a:t>
                      </a:r>
                      <a:endParaRPr lang="ru-RU" sz="1300" u="none" strike="noStrike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2002" marR="12002" marT="9000" marB="0"/>
                </a:tc>
                <a:tc>
                  <a:txBody>
                    <a:bodyPr/>
                    <a:lstStyle/>
                    <a:p>
                      <a:pPr marL="0" algn="ctr" defTabSz="685800" rtl="0" eaLnBrk="1" fontAlgn="b" latinLnBrk="0" hangingPunct="1"/>
                      <a:r>
                        <a:rPr lang="ru-RU" sz="1300" u="none" strike="noStrike" kern="1200" dirty="0" smtClean="0"/>
                        <a:t>При передаче  одного ребенка – 24 552,22 руб., при усыновлении братьев и сестер, ребенка-инвалида, ребенка старше 7 лет - 178 836 руб.</a:t>
                      </a:r>
                      <a:endParaRPr lang="ru-RU" sz="1300" u="none" strike="noStrike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2002" marR="12002" marT="9000" marB="0"/>
                </a:tc>
                <a:tc>
                  <a:txBody>
                    <a:bodyPr/>
                    <a:lstStyle/>
                    <a:p>
                      <a:pPr marL="0" algn="ctr" defTabSz="685800" rtl="0" eaLnBrk="1" fontAlgn="b" latinLnBrk="0" hangingPunct="1"/>
                      <a:endParaRPr lang="ru-RU" sz="1300" u="none" strike="noStrike" kern="1200" dirty="0" smtClean="0"/>
                    </a:p>
                    <a:p>
                      <a:pPr marL="0" algn="ctr" defTabSz="685800" rtl="0" eaLnBrk="1" fontAlgn="b" latinLnBrk="0" hangingPunct="1"/>
                      <a:r>
                        <a:rPr lang="ru-RU" sz="1300" u="none" strike="noStrike" kern="1200" dirty="0" smtClean="0"/>
                        <a:t>7</a:t>
                      </a:r>
                      <a:endParaRPr lang="ru-RU" sz="1300" u="none" strike="noStrike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2002" marR="12002" marT="9000" marB="0"/>
                </a:tc>
              </a:tr>
              <a:tr h="949192">
                <a:tc>
                  <a:txBody>
                    <a:bodyPr/>
                    <a:lstStyle/>
                    <a:p>
                      <a:pPr marL="0" algn="ctr" defTabSz="685800" rtl="0" eaLnBrk="1" fontAlgn="b" latinLnBrk="0" hangingPunct="1"/>
                      <a:r>
                        <a:rPr lang="ru-RU" sz="1300" u="none" strike="noStrike" kern="1200" dirty="0" smtClean="0"/>
                        <a:t>Выплата на содержание ребенка, находящегося под опекой (попечительством)</a:t>
                      </a:r>
                      <a:endParaRPr lang="ru-RU" sz="1300" u="none" strike="noStrike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2002" marR="12002" marT="9000" marB="0"/>
                </a:tc>
                <a:tc>
                  <a:txBody>
                    <a:bodyPr/>
                    <a:lstStyle/>
                    <a:p>
                      <a:pPr marL="0" algn="ctr" defTabSz="685800" rtl="0" eaLnBrk="1" fontAlgn="b" latinLnBrk="0" hangingPunct="1"/>
                      <a:endParaRPr lang="ru-RU" sz="1300" u="none" strike="noStrike" kern="1200" dirty="0" smtClean="0"/>
                    </a:p>
                    <a:p>
                      <a:pPr marL="0" algn="ctr" defTabSz="685800" rtl="0" eaLnBrk="1" fontAlgn="b" latinLnBrk="0" hangingPunct="1"/>
                      <a:r>
                        <a:rPr lang="ru-RU" sz="1300" u="none" strike="noStrike" kern="1200" dirty="0" smtClean="0"/>
                        <a:t>2 508</a:t>
                      </a:r>
                      <a:endParaRPr lang="ru-RU" sz="1300" u="none" strike="noStrike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2002" marR="12002" marT="9000" marB="0"/>
                </a:tc>
                <a:tc>
                  <a:txBody>
                    <a:bodyPr/>
                    <a:lstStyle/>
                    <a:p>
                      <a:pPr marL="0" algn="ctr" defTabSz="685800" rtl="0" eaLnBrk="1" fontAlgn="b" latinLnBrk="0" hangingPunct="1"/>
                      <a:r>
                        <a:rPr lang="ru-RU" sz="1300" u="none" strike="noStrike" kern="1200" dirty="0" smtClean="0"/>
                        <a:t>На ребенка до 10 лет – 6 038,64 руб., на ребенка в возрасте от 10 до 18 лет 7 104,28 руб., на ребенка, являющегося инвалидом, независимо от  возраста – 8 288,33 руб.</a:t>
                      </a:r>
                      <a:endParaRPr lang="ru-RU" sz="1300" u="none" strike="noStrike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2002" marR="12002" marT="9000" marB="0"/>
                </a:tc>
                <a:tc>
                  <a:txBody>
                    <a:bodyPr/>
                    <a:lstStyle/>
                    <a:p>
                      <a:pPr marL="0" algn="ctr" defTabSz="685800" rtl="0" eaLnBrk="1" fontAlgn="b" latinLnBrk="0" hangingPunct="1"/>
                      <a:endParaRPr lang="ru-RU" sz="1300" u="none" strike="noStrike" kern="1200" dirty="0" smtClean="0"/>
                    </a:p>
                    <a:p>
                      <a:pPr marL="0" algn="ctr" defTabSz="685800" rtl="0" eaLnBrk="1" fontAlgn="b" latinLnBrk="0" hangingPunct="1"/>
                      <a:r>
                        <a:rPr lang="ru-RU" sz="1300" u="none" strike="noStrike" kern="1200" dirty="0" smtClean="0"/>
                        <a:t>176</a:t>
                      </a:r>
                      <a:endParaRPr lang="ru-RU" sz="1300" u="none" strike="noStrike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2002" marR="12002" marT="9000" marB="0"/>
                </a:tc>
              </a:tr>
              <a:tr h="890738">
                <a:tc>
                  <a:txBody>
                    <a:bodyPr/>
                    <a:lstStyle/>
                    <a:p>
                      <a:pPr marL="0" algn="ctr" defTabSz="685800" rtl="0" eaLnBrk="1" fontAlgn="b" latinLnBrk="0" hangingPunct="1"/>
                      <a:r>
                        <a:rPr lang="ru-RU" sz="1300" u="none" strike="noStrike" kern="1200" dirty="0" smtClean="0"/>
                        <a:t>Вознаграждение приемного родителя</a:t>
                      </a:r>
                      <a:endParaRPr lang="ru-RU" sz="1300" u="none" strike="noStrike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2002" marR="12002" marT="9000" marB="0"/>
                </a:tc>
                <a:tc>
                  <a:txBody>
                    <a:bodyPr/>
                    <a:lstStyle/>
                    <a:p>
                      <a:pPr marL="0" algn="ctr" defTabSz="685800" rtl="0" eaLnBrk="1" fontAlgn="b" latinLnBrk="0" hangingPunct="1"/>
                      <a:endParaRPr lang="ru-RU" sz="1300" u="none" strike="noStrike" kern="1200" dirty="0" smtClean="0"/>
                    </a:p>
                    <a:p>
                      <a:pPr marL="0" algn="ctr" defTabSz="685800" rtl="0" eaLnBrk="1" fontAlgn="b" latinLnBrk="0" hangingPunct="1"/>
                      <a:r>
                        <a:rPr lang="ru-RU" sz="1300" u="none" strike="noStrike" kern="1200" dirty="0" smtClean="0"/>
                        <a:t>363</a:t>
                      </a:r>
                      <a:endParaRPr lang="ru-RU" sz="1300" u="none" strike="noStrike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2002" marR="12002" marT="9000" marB="0"/>
                </a:tc>
                <a:tc>
                  <a:txBody>
                    <a:bodyPr/>
                    <a:lstStyle/>
                    <a:p>
                      <a:pPr marL="0" algn="ctr" defTabSz="685800" rtl="0" eaLnBrk="1" fontAlgn="b" latinLnBrk="0" hangingPunct="1"/>
                      <a:r>
                        <a:rPr lang="ru-RU" sz="1300" u="none" strike="noStrike" kern="1200" dirty="0" smtClean="0"/>
                        <a:t>За каждого приемного ребенка до достижения 18 лет - 4 148 руб., за каждого приемного ребенка с 18 по 23 года при очной форме обучения - 3 250 руб.</a:t>
                      </a:r>
                      <a:endParaRPr lang="ru-RU" sz="1300" u="none" strike="noStrike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2002" marR="12002" marT="9000" marB="0"/>
                </a:tc>
                <a:tc>
                  <a:txBody>
                    <a:bodyPr/>
                    <a:lstStyle/>
                    <a:p>
                      <a:pPr marL="0" algn="ctr" defTabSz="685800" rtl="0" eaLnBrk="1" fontAlgn="b" latinLnBrk="0" hangingPunct="1"/>
                      <a:endParaRPr lang="ru-RU" sz="1300" u="none" strike="noStrike" kern="1200" dirty="0" smtClean="0"/>
                    </a:p>
                    <a:p>
                      <a:pPr marL="0" algn="ctr" defTabSz="685800" rtl="0" eaLnBrk="1" fontAlgn="b" latinLnBrk="0" hangingPunct="1"/>
                      <a:r>
                        <a:rPr lang="ru-RU" sz="1300" u="none" strike="noStrike" kern="1200" dirty="0" smtClean="0"/>
                        <a:t>39</a:t>
                      </a:r>
                      <a:endParaRPr lang="ru-RU" sz="1300" u="none" strike="noStrike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2002" marR="12002" marT="9000" marB="0"/>
                </a:tc>
              </a:tr>
              <a:tr h="607937">
                <a:tc>
                  <a:txBody>
                    <a:bodyPr/>
                    <a:lstStyle/>
                    <a:p>
                      <a:pPr marL="0" algn="ctr" defTabSz="685800" rtl="0" eaLnBrk="1" fontAlgn="b" latinLnBrk="0" hangingPunct="1"/>
                      <a:r>
                        <a:rPr lang="ru-RU" sz="1300" u="none" strike="noStrike" kern="1200" dirty="0" smtClean="0"/>
                        <a:t>Единовременное пособие при передаче на воспитание в семью  </a:t>
                      </a:r>
                      <a:endParaRPr lang="ru-RU" sz="1300" u="none" strike="noStrike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2002" marR="12002" marT="9000" marB="0"/>
                </a:tc>
                <a:tc>
                  <a:txBody>
                    <a:bodyPr/>
                    <a:lstStyle/>
                    <a:p>
                      <a:pPr marL="0" algn="ctr" defTabSz="685800" rtl="0" eaLnBrk="1" fontAlgn="b" latinLnBrk="0" hangingPunct="1"/>
                      <a:endParaRPr lang="ru-RU" sz="1300" u="none" strike="noStrike" kern="1200" dirty="0" smtClean="0"/>
                    </a:p>
                    <a:p>
                      <a:pPr marL="0" algn="ctr" defTabSz="685800" rtl="0" eaLnBrk="1" fontAlgn="b" latinLnBrk="0" hangingPunct="1"/>
                      <a:r>
                        <a:rPr lang="ru-RU" sz="1300" u="none" strike="noStrike" kern="1200" dirty="0" smtClean="0"/>
                        <a:t>73</a:t>
                      </a:r>
                      <a:endParaRPr lang="ru-RU" sz="1300" u="none" strike="noStrike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2002" marR="12002" marT="9000" marB="0"/>
                </a:tc>
                <a:tc>
                  <a:txBody>
                    <a:bodyPr/>
                    <a:lstStyle/>
                    <a:p>
                      <a:pPr marL="0" algn="ctr" defTabSz="685800" rtl="0" eaLnBrk="1" fontAlgn="b" latinLnBrk="0" hangingPunct="1"/>
                      <a:r>
                        <a:rPr lang="ru-RU" sz="1300" u="none" strike="noStrike" kern="1200" dirty="0" smtClean="0"/>
                        <a:t>За каждого ребенка в возрасте от 14 до 18 лет - 10 000 руб.</a:t>
                      </a:r>
                      <a:endParaRPr lang="ru-RU" sz="1300" u="none" strike="noStrike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2002" marR="12002" marT="9000" marB="0"/>
                </a:tc>
                <a:tc>
                  <a:txBody>
                    <a:bodyPr/>
                    <a:lstStyle/>
                    <a:p>
                      <a:pPr marL="0" algn="ctr" defTabSz="685800" rtl="0" eaLnBrk="1" fontAlgn="b" latinLnBrk="0" hangingPunct="1"/>
                      <a:endParaRPr lang="ru-RU" sz="1300" u="none" strike="noStrike" kern="1200" dirty="0" smtClean="0"/>
                    </a:p>
                    <a:p>
                      <a:pPr marL="0" algn="ctr" defTabSz="685800" rtl="0" eaLnBrk="1" fontAlgn="b" latinLnBrk="0" hangingPunct="1"/>
                      <a:r>
                        <a:rPr lang="ru-RU" sz="1300" u="none" strike="noStrike" kern="1200" dirty="0" smtClean="0"/>
                        <a:t>0,7</a:t>
                      </a:r>
                      <a:endParaRPr lang="ru-RU" sz="1300" u="none" strike="noStrike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2002" marR="12002" marT="9000" marB="0"/>
                </a:tc>
              </a:tr>
              <a:tr h="943080">
                <a:tc>
                  <a:txBody>
                    <a:bodyPr/>
                    <a:lstStyle/>
                    <a:p>
                      <a:pPr marL="0" algn="ctr" defTabSz="685800" rtl="0" eaLnBrk="1" fontAlgn="b" latinLnBrk="0" hangingPunct="1"/>
                      <a:r>
                        <a:rPr lang="ru-RU" sz="1300" u="none" strike="noStrike" kern="1200" dirty="0" smtClean="0"/>
                        <a:t>Ежемесячное денежное пособие на каждого ребенка, переданного в приемную семью</a:t>
                      </a:r>
                      <a:endParaRPr lang="ru-RU" sz="1300" u="none" strike="noStrike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2002" marR="12002" marT="9000" marB="0"/>
                </a:tc>
                <a:tc>
                  <a:txBody>
                    <a:bodyPr/>
                    <a:lstStyle/>
                    <a:p>
                      <a:pPr marL="0" algn="ctr" defTabSz="685800" rtl="0" eaLnBrk="1" fontAlgn="b" latinLnBrk="0" hangingPunct="1"/>
                      <a:endParaRPr lang="ru-RU" sz="1300" u="none" strike="noStrike" kern="1200" dirty="0" smtClean="0"/>
                    </a:p>
                    <a:p>
                      <a:pPr marL="0" algn="ctr" defTabSz="685800" rtl="0" eaLnBrk="1" fontAlgn="b" latinLnBrk="0" hangingPunct="1"/>
                      <a:r>
                        <a:rPr lang="ru-RU" sz="1300" u="none" strike="noStrike" kern="1200" dirty="0" smtClean="0"/>
                        <a:t>646</a:t>
                      </a:r>
                      <a:endParaRPr lang="ru-RU" sz="1300" u="none" strike="noStrike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2002" marR="12002" marT="9000" marB="0"/>
                </a:tc>
                <a:tc>
                  <a:txBody>
                    <a:bodyPr/>
                    <a:lstStyle/>
                    <a:p>
                      <a:pPr marL="0" algn="ctr" defTabSz="685800" rtl="0" eaLnBrk="1" fontAlgn="b" latinLnBrk="0" hangingPunct="1"/>
                      <a:r>
                        <a:rPr lang="ru-RU" sz="1300" u="none" strike="noStrike" kern="1200" dirty="0" smtClean="0"/>
                        <a:t>На каждого ребенка - 3 600 руб., на каждого ребенка, являющегося инвалидом - 4 500 руб.</a:t>
                      </a:r>
                      <a:endParaRPr lang="ru-RU" sz="1300" u="none" strike="noStrike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2002" marR="12002" marT="9000" marB="0"/>
                </a:tc>
                <a:tc>
                  <a:txBody>
                    <a:bodyPr/>
                    <a:lstStyle/>
                    <a:p>
                      <a:pPr marL="0" algn="ctr" defTabSz="685800" rtl="0" eaLnBrk="1" fontAlgn="b" latinLnBrk="0" hangingPunct="1"/>
                      <a:endParaRPr lang="ru-RU" sz="1300" u="none" strike="noStrike" kern="1200" dirty="0" smtClean="0"/>
                    </a:p>
                    <a:p>
                      <a:pPr marL="0" algn="ctr" defTabSz="685800" rtl="0" eaLnBrk="1" fontAlgn="b" latinLnBrk="0" hangingPunct="1"/>
                      <a:r>
                        <a:rPr lang="ru-RU" sz="1300" u="none" strike="noStrike" kern="1200" dirty="0" smtClean="0"/>
                        <a:t>25</a:t>
                      </a:r>
                      <a:endParaRPr lang="ru-RU" sz="1300" u="none" strike="noStrike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2002" marR="12002" marT="9000" marB="0"/>
                </a:tc>
              </a:tr>
            </a:tbl>
          </a:graphicData>
        </a:graphic>
      </p:graphicFrame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034BE65-D03A-4C7F-AA65-DDEDBE111AF8}" type="slidenum">
              <a:rPr lang="ru-RU" smtClean="0"/>
              <a:pPr>
                <a:defRPr/>
              </a:pPr>
              <a:t>32</a:t>
            </a:fld>
            <a:endParaRPr lang="ru-RU" dirty="0"/>
          </a:p>
        </p:txBody>
      </p:sp>
      <p:pic>
        <p:nvPicPr>
          <p:cNvPr id="8" name="Picture 2" descr="D:\Work\Bachti\!!!ВНУТРЕННИЕ\декабрь\презентация\фотозона размер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142340" y="0"/>
            <a:ext cx="1379735" cy="10910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Скругленный прямоугольник 6"/>
          <p:cNvSpPr/>
          <p:nvPr/>
        </p:nvSpPr>
        <p:spPr>
          <a:xfrm>
            <a:off x="0" y="0"/>
            <a:ext cx="1440160" cy="432048"/>
          </a:xfrm>
          <a:prstGeom prst="roundRect">
            <a:avLst/>
          </a:prstGeom>
          <a:solidFill>
            <a:schemeClr val="accent1">
              <a:lumMod val="60000"/>
              <a:lumOff val="40000"/>
              <a:alpha val="14000"/>
            </a:schemeClr>
          </a:solidFill>
          <a:ln w="9525"/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err="1" smtClean="0">
                <a:solidFill>
                  <a:schemeClr val="tx1"/>
                </a:solidFill>
                <a:latin typeface="Cambria" pitchFamily="18" charset="0"/>
              </a:rPr>
              <a:t>Млн</a:t>
            </a:r>
            <a:r>
              <a:rPr lang="ru-RU" b="1" dirty="0" smtClean="0">
                <a:solidFill>
                  <a:schemeClr val="tx1"/>
                </a:solidFill>
                <a:latin typeface="Cambria" pitchFamily="18" charset="0"/>
              </a:rPr>
              <a:t> </a:t>
            </a:r>
            <a:r>
              <a:rPr lang="ru-RU" b="1" dirty="0">
                <a:solidFill>
                  <a:schemeClr val="tx1"/>
                </a:solidFill>
                <a:latin typeface="Cambria" pitchFamily="18" charset="0"/>
              </a:rPr>
              <a:t>руб.</a:t>
            </a:r>
          </a:p>
        </p:txBody>
      </p:sp>
    </p:spTree>
  </p:cSld>
  <p:clrMapOvr>
    <a:masterClrMapping/>
  </p:clrMapOvr>
  <p:transition spd="slow">
    <p:cover dir="r"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1943" y="416580"/>
            <a:ext cx="9937790" cy="517077"/>
          </a:xfrm>
        </p:spPr>
        <p:txBody>
          <a:bodyPr>
            <a:noAutofit/>
          </a:bodyPr>
          <a:lstStyle/>
          <a:p>
            <a:pPr algn="ctr"/>
            <a:r>
              <a:rPr lang="ru-RU" sz="22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Меры социальной поддержки в сфере образования,</a:t>
            </a:r>
            <a:r>
              <a:rPr lang="en-US" sz="22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/>
            </a:r>
            <a:br>
              <a:rPr lang="en-US" sz="22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</a:br>
            <a:r>
              <a:rPr lang="ru-RU" sz="22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оказанные в 2021 году</a:t>
            </a:r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385447" y="1418137"/>
          <a:ext cx="10797473" cy="4328199"/>
        </p:xfrm>
        <a:graphic>
          <a:graphicData uri="http://schemas.openxmlformats.org/drawingml/2006/table">
            <a:tbl>
              <a:tblPr firstRow="1" bandRow="1">
                <a:tableStyleId>{85BE263C-DBD7-4A20-BB59-AAB30ACAA65A}</a:tableStyleId>
              </a:tblPr>
              <a:tblGrid>
                <a:gridCol w="3901608"/>
                <a:gridCol w="1905437"/>
                <a:gridCol w="3447933"/>
                <a:gridCol w="1542495"/>
              </a:tblGrid>
              <a:tr h="767155">
                <a:tc>
                  <a:txBody>
                    <a:bodyPr/>
                    <a:lstStyle/>
                    <a:p>
                      <a:pPr marL="0" algn="ctr" defTabSz="685800" rtl="0" eaLnBrk="1" fontAlgn="b" latinLnBrk="0" hangingPunct="1"/>
                      <a:r>
                        <a:rPr lang="ru-RU" sz="1700" u="none" strike="noStrike" kern="1200" dirty="0" smtClean="0">
                          <a:solidFill>
                            <a:schemeClr val="tx1"/>
                          </a:solidFill>
                        </a:rPr>
                        <a:t>Наименование меры </a:t>
                      </a:r>
                      <a:endParaRPr lang="ru-RU" sz="1700" u="none" strike="noStrike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2002" marR="12002" marT="9000" marB="0" anchor="ctr"/>
                </a:tc>
                <a:tc>
                  <a:txBody>
                    <a:bodyPr/>
                    <a:lstStyle/>
                    <a:p>
                      <a:pPr marL="0" algn="ctr" defTabSz="685800" rtl="0" eaLnBrk="1" fontAlgn="b" latinLnBrk="0" hangingPunct="1"/>
                      <a:r>
                        <a:rPr lang="ru-RU" sz="1700" u="none" strike="noStrike" kern="1200" dirty="0" smtClean="0">
                          <a:solidFill>
                            <a:schemeClr val="tx1"/>
                          </a:solidFill>
                        </a:rPr>
                        <a:t>Число</a:t>
                      </a:r>
                    </a:p>
                    <a:p>
                      <a:pPr marL="0" algn="ctr" defTabSz="685800" rtl="0" eaLnBrk="1" fontAlgn="b" latinLnBrk="0" hangingPunct="1"/>
                      <a:r>
                        <a:rPr lang="ru-RU" sz="1700" u="none" strike="noStrike" kern="1200" dirty="0" smtClean="0">
                          <a:solidFill>
                            <a:schemeClr val="tx1"/>
                          </a:solidFill>
                        </a:rPr>
                        <a:t> получателей</a:t>
                      </a:r>
                      <a:endParaRPr lang="ru-RU" sz="1700" u="none" strike="noStrike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2002" marR="12002" marT="9000" marB="0" anchor="ctr"/>
                </a:tc>
                <a:tc>
                  <a:txBody>
                    <a:bodyPr/>
                    <a:lstStyle/>
                    <a:p>
                      <a:pPr marL="0" algn="ctr" defTabSz="685800" rtl="0" eaLnBrk="1" fontAlgn="b" latinLnBrk="0" hangingPunct="1"/>
                      <a:r>
                        <a:rPr lang="ru-RU" sz="1700" u="none" strike="noStrike" kern="1200" dirty="0" smtClean="0">
                          <a:solidFill>
                            <a:schemeClr val="tx1"/>
                          </a:solidFill>
                        </a:rPr>
                        <a:t>Размер поддержки</a:t>
                      </a:r>
                      <a:endParaRPr lang="ru-RU" sz="1700" u="none" strike="noStrike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2002" marR="12002" marT="9000" marB="0" anchor="ctr"/>
                </a:tc>
                <a:tc>
                  <a:txBody>
                    <a:bodyPr/>
                    <a:lstStyle/>
                    <a:p>
                      <a:pPr marL="0" algn="ctr" defTabSz="685800" rtl="0" eaLnBrk="1" fontAlgn="b" latinLnBrk="0" hangingPunct="1"/>
                      <a:r>
                        <a:rPr lang="ru-RU" sz="1700" u="none" strike="noStrike" kern="1200" dirty="0" smtClean="0">
                          <a:solidFill>
                            <a:schemeClr val="tx1"/>
                          </a:solidFill>
                        </a:rPr>
                        <a:t>Объем</a:t>
                      </a:r>
                    </a:p>
                    <a:p>
                      <a:pPr marL="0" algn="ctr" defTabSz="685800" rtl="0" eaLnBrk="1" fontAlgn="b" latinLnBrk="0" hangingPunct="1"/>
                      <a:r>
                        <a:rPr lang="ru-RU" sz="1700" u="none" strike="noStrike" kern="1200" dirty="0" smtClean="0">
                          <a:solidFill>
                            <a:schemeClr val="tx1"/>
                          </a:solidFill>
                        </a:rPr>
                        <a:t> расходов</a:t>
                      </a:r>
                      <a:endParaRPr lang="ru-RU" sz="1700" u="none" strike="noStrike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2002" marR="12002" marT="9000" marB="0" anchor="ctr"/>
                </a:tc>
              </a:tr>
              <a:tr h="695313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u="none" strike="noStrike" dirty="0"/>
                        <a:t>Льготное питание обучающихся из малообеспеченных семей в муниципальных образовательных учреждениях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2002" marR="12002" marT="9000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 smtClean="0"/>
                        <a:t>1 975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2002" marR="12002" marT="900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 dirty="0" smtClean="0"/>
                        <a:t>50,0 </a:t>
                      </a:r>
                      <a:r>
                        <a:rPr lang="ru-RU" sz="1400" u="none" strike="noStrike" dirty="0"/>
                        <a:t>рублей в день на 1 ребёнка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2002" marR="12002" marT="90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 smtClean="0"/>
                        <a:t>11,7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2002" marR="12002" marT="9000" marB="0" anchor="ctr"/>
                </a:tc>
              </a:tr>
              <a:tr h="695313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u="none" strike="noStrike" dirty="0"/>
                        <a:t>Материальная поддержка детей из малообеспеченных, многодетных семей в рамках акции "1 сентября - каждому ребёнку" 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2002" marR="12002" marT="9000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 smtClean="0"/>
                        <a:t>571</a:t>
                      </a:r>
                      <a:r>
                        <a:rPr lang="ru-RU" sz="1400" u="none" strike="noStrike" dirty="0"/>
                        <a:t>2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2002" marR="12002" marT="900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 dirty="0"/>
                        <a:t>Приобретение одежды и обуви на сумму 5000 рублей, 10000 рублей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2002" marR="12002" marT="90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 smtClean="0"/>
                        <a:t>3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2002" marR="12002" marT="9000" marB="0" anchor="ctr"/>
                </a:tc>
              </a:tr>
              <a:tr h="867349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 dirty="0"/>
                        <a:t>Губернаторские стипендии отличникам учебы, обучающимся в </a:t>
                      </a:r>
                      <a:r>
                        <a:rPr lang="ru-RU" sz="1400" u="none" strike="noStrike" dirty="0" smtClean="0"/>
                        <a:t>школах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2002" marR="12002" marT="90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 smtClean="0"/>
                        <a:t>5 435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2002" marR="12002" marT="900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 dirty="0"/>
                        <a:t>в размере 1000 </a:t>
                      </a:r>
                      <a:r>
                        <a:rPr lang="ru-RU" sz="1400" u="none" strike="noStrike" dirty="0" smtClean="0"/>
                        <a:t>руб. </a:t>
                      </a:r>
                      <a:r>
                        <a:rPr lang="ru-RU" sz="1400" u="none" strike="noStrike" dirty="0"/>
                        <a:t>- обучающимся 2 - 4-х </a:t>
                      </a:r>
                      <a:r>
                        <a:rPr lang="ru-RU" sz="1400" u="none" strike="noStrike" dirty="0" err="1" smtClean="0"/>
                        <a:t>кл</a:t>
                      </a:r>
                      <a:r>
                        <a:rPr lang="ru-RU" sz="1400" u="none" strike="noStrike" dirty="0" smtClean="0"/>
                        <a:t>;  </a:t>
                      </a:r>
                      <a:r>
                        <a:rPr lang="ru-RU" sz="1400" u="none" strike="noStrike" dirty="0"/>
                        <a:t>1500 </a:t>
                      </a:r>
                      <a:r>
                        <a:rPr lang="ru-RU" sz="1400" u="none" strike="noStrike" dirty="0" smtClean="0"/>
                        <a:t>руб. </a:t>
                      </a:r>
                      <a:r>
                        <a:rPr lang="ru-RU" sz="1400" u="none" strike="noStrike" dirty="0"/>
                        <a:t>- обучающимся 5 - 9-х </a:t>
                      </a:r>
                      <a:r>
                        <a:rPr lang="ru-RU" sz="1400" u="none" strike="noStrike" dirty="0" err="1" smtClean="0"/>
                        <a:t>кл</a:t>
                      </a:r>
                      <a:r>
                        <a:rPr lang="ru-RU" sz="1400" u="none" strike="noStrike" dirty="0" smtClean="0"/>
                        <a:t>.; </a:t>
                      </a:r>
                      <a:r>
                        <a:rPr lang="ru-RU" sz="1400" u="none" strike="noStrike" dirty="0"/>
                        <a:t>2000 </a:t>
                      </a:r>
                      <a:r>
                        <a:rPr lang="ru-RU" sz="1400" u="none" strike="noStrike" dirty="0" smtClean="0"/>
                        <a:t>руб. </a:t>
                      </a:r>
                      <a:r>
                        <a:rPr lang="ru-RU" sz="1400" u="none" strike="noStrike" dirty="0"/>
                        <a:t>- обучающимся 10 - 11-х </a:t>
                      </a:r>
                      <a:r>
                        <a:rPr lang="ru-RU" sz="1400" u="none" strike="noStrike" dirty="0" err="1" smtClean="0"/>
                        <a:t>кл</a:t>
                      </a:r>
                      <a:r>
                        <a:rPr lang="ru-RU" sz="1400" u="none" strike="noStrike" dirty="0" smtClean="0"/>
                        <a:t>.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2002" marR="12002" marT="90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 smtClean="0"/>
                        <a:t>7,7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2002" marR="12002" marT="9000" marB="0" anchor="ctr"/>
                </a:tc>
              </a:tr>
              <a:tr h="42514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 dirty="0"/>
                        <a:t>Предоставление бесплатного проезда отличникам учёбы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2002" marR="12002" marT="90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 smtClean="0"/>
                        <a:t>5 230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2002" marR="12002" marT="900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/>
                        <a:t>100 рублей в месяц на одного ребёнка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2002" marR="12002" marT="90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 smtClean="0"/>
                        <a:t>2,7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2002" marR="12002" marT="9000" marB="0" anchor="ctr"/>
                </a:tc>
              </a:tr>
              <a:tr h="867349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 dirty="0"/>
                        <a:t>Ежемесячные выплаты одиноким родителям, студенческим семьям, родителям имеющим двойню, воспитывающих детей в возрасте от 1,5 до 7 лет 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2002" marR="12002" marT="90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 smtClean="0"/>
                        <a:t>13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2002" marR="12002" marT="900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 dirty="0"/>
                        <a:t>2000 рублей  на каждого ребенка 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2002" marR="12002" marT="90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 smtClean="0"/>
                        <a:t>0,3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2002" marR="12002" marT="9000" marB="0" anchor="ctr"/>
                </a:tc>
              </a:tr>
            </a:tbl>
          </a:graphicData>
        </a:graphic>
      </p:graphicFrame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034BE65-D03A-4C7F-AA65-DDEDBE111AF8}" type="slidenum">
              <a:rPr lang="ru-RU" smtClean="0"/>
              <a:pPr>
                <a:defRPr/>
              </a:pPr>
              <a:t>33</a:t>
            </a:fld>
            <a:endParaRPr lang="ru-RU" dirty="0"/>
          </a:p>
        </p:txBody>
      </p:sp>
      <p:pic>
        <p:nvPicPr>
          <p:cNvPr id="9" name="Picture 2" descr="D:\Work\Bachti\!!!ВНУТРЕННИЕ\декабрь\презентация\фотозона размер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9063" y="0"/>
            <a:ext cx="1343012" cy="106245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Скругленный прямоугольник 6"/>
          <p:cNvSpPr/>
          <p:nvPr/>
        </p:nvSpPr>
        <p:spPr>
          <a:xfrm>
            <a:off x="0" y="0"/>
            <a:ext cx="1440160" cy="432048"/>
          </a:xfrm>
          <a:prstGeom prst="roundRect">
            <a:avLst/>
          </a:prstGeom>
          <a:solidFill>
            <a:schemeClr val="accent1">
              <a:lumMod val="60000"/>
              <a:lumOff val="40000"/>
              <a:alpha val="14000"/>
            </a:schemeClr>
          </a:solidFill>
          <a:ln w="9525"/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err="1" smtClean="0">
                <a:solidFill>
                  <a:schemeClr val="tx1"/>
                </a:solidFill>
                <a:latin typeface="Cambria" pitchFamily="18" charset="0"/>
              </a:rPr>
              <a:t>Млн</a:t>
            </a:r>
            <a:r>
              <a:rPr lang="ru-RU" b="1" dirty="0" smtClean="0">
                <a:solidFill>
                  <a:schemeClr val="tx1"/>
                </a:solidFill>
                <a:latin typeface="Cambria" pitchFamily="18" charset="0"/>
              </a:rPr>
              <a:t> </a:t>
            </a:r>
            <a:r>
              <a:rPr lang="ru-RU" b="1" dirty="0">
                <a:solidFill>
                  <a:schemeClr val="tx1"/>
                </a:solidFill>
                <a:latin typeface="Cambria" pitchFamily="18" charset="0"/>
              </a:rPr>
              <a:t>руб.</a:t>
            </a:r>
          </a:p>
        </p:txBody>
      </p:sp>
    </p:spTree>
  </p:cSld>
  <p:clrMapOvr>
    <a:masterClrMapping/>
  </p:clrMapOvr>
  <p:transition spd="slow">
    <p:cover dir="r"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4781" y="498764"/>
            <a:ext cx="9937790" cy="612368"/>
          </a:xfrm>
        </p:spPr>
        <p:txBody>
          <a:bodyPr>
            <a:noAutofit/>
          </a:bodyPr>
          <a:lstStyle/>
          <a:p>
            <a:r>
              <a:rPr lang="ru-RU" sz="22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Меры социальной поддержки отдельных категорий граждан,</a:t>
            </a:r>
            <a:r>
              <a:rPr lang="en-US" sz="22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/>
            </a:r>
            <a:br>
              <a:rPr lang="en-US" sz="22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</a:br>
            <a:r>
              <a:rPr lang="ru-RU" sz="22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оказанные в 2020 году</a:t>
            </a:r>
            <a:endParaRPr lang="ru-RU" sz="2200" b="1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380010" y="1618678"/>
          <a:ext cx="10575752" cy="3995512"/>
        </p:xfrm>
        <a:graphic>
          <a:graphicData uri="http://schemas.openxmlformats.org/drawingml/2006/table">
            <a:tbl>
              <a:tblPr firstRow="1" bandRow="1">
                <a:tableStyleId>{85BE263C-DBD7-4A20-BB59-AAB30ACAA65A}</a:tableStyleId>
              </a:tblPr>
              <a:tblGrid>
                <a:gridCol w="5585323"/>
                <a:gridCol w="1905437"/>
                <a:gridCol w="1723967"/>
                <a:gridCol w="1361025"/>
              </a:tblGrid>
              <a:tr h="1225312">
                <a:tc>
                  <a:txBody>
                    <a:bodyPr/>
                    <a:lstStyle/>
                    <a:p>
                      <a:pPr marL="0" algn="ctr" defTabSz="685800" rtl="0" eaLnBrk="1" fontAlgn="b" latinLnBrk="0" hangingPunct="1"/>
                      <a:r>
                        <a:rPr lang="ru-RU" sz="1900" kern="1200" dirty="0" smtClean="0">
                          <a:solidFill>
                            <a:schemeClr val="tx1"/>
                          </a:solidFill>
                        </a:rPr>
                        <a:t>Наименование</a:t>
                      </a:r>
                      <a:r>
                        <a:rPr lang="ru-RU" sz="1700" u="none" strike="noStrike" kern="1200" dirty="0" smtClean="0">
                          <a:solidFill>
                            <a:schemeClr val="tx1"/>
                          </a:solidFill>
                        </a:rPr>
                        <a:t> меры </a:t>
                      </a:r>
                      <a:endParaRPr lang="ru-RU" sz="1700" u="none" strike="noStrike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2002" marR="12002" marT="9000" marB="0" anchor="ctr"/>
                </a:tc>
                <a:tc>
                  <a:txBody>
                    <a:bodyPr/>
                    <a:lstStyle/>
                    <a:p>
                      <a:pPr marL="0" algn="ctr" defTabSz="685800" rtl="0" eaLnBrk="1" fontAlgn="b" latinLnBrk="0" hangingPunct="1"/>
                      <a:r>
                        <a:rPr lang="ru-RU" sz="1700" u="none" strike="noStrike" kern="1200" dirty="0" smtClean="0">
                          <a:solidFill>
                            <a:schemeClr val="tx1"/>
                          </a:solidFill>
                        </a:rPr>
                        <a:t>Число</a:t>
                      </a:r>
                    </a:p>
                    <a:p>
                      <a:pPr marL="0" algn="ctr" defTabSz="685800" rtl="0" eaLnBrk="1" fontAlgn="b" latinLnBrk="0" hangingPunct="1"/>
                      <a:r>
                        <a:rPr lang="ru-RU" sz="1700" u="none" strike="noStrike" kern="1200" dirty="0" smtClean="0">
                          <a:solidFill>
                            <a:schemeClr val="tx1"/>
                          </a:solidFill>
                        </a:rPr>
                        <a:t> получателей</a:t>
                      </a:r>
                      <a:endParaRPr lang="ru-RU" sz="1700" u="none" strike="noStrike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2002" marR="12002" marT="9000" marB="0" anchor="ctr"/>
                </a:tc>
                <a:tc>
                  <a:txBody>
                    <a:bodyPr/>
                    <a:lstStyle/>
                    <a:p>
                      <a:pPr marL="0" algn="ctr" defTabSz="685800" rtl="0" eaLnBrk="1" fontAlgn="b" latinLnBrk="0" hangingPunct="1"/>
                      <a:r>
                        <a:rPr lang="ru-RU" sz="1700" u="none" strike="noStrike" kern="1200" dirty="0" smtClean="0">
                          <a:solidFill>
                            <a:schemeClr val="tx1"/>
                          </a:solidFill>
                        </a:rPr>
                        <a:t>Размер поддержки, руб.</a:t>
                      </a:r>
                      <a:endParaRPr lang="ru-RU" sz="1700" u="none" strike="noStrike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2002" marR="12002" marT="9000" marB="0" anchor="ctr"/>
                </a:tc>
                <a:tc>
                  <a:txBody>
                    <a:bodyPr/>
                    <a:lstStyle/>
                    <a:p>
                      <a:pPr marL="0" algn="ctr" defTabSz="685800" rtl="0" eaLnBrk="1" fontAlgn="b" latinLnBrk="0" hangingPunct="1"/>
                      <a:r>
                        <a:rPr lang="ru-RU" sz="1700" u="none" strike="noStrike" kern="1200" dirty="0" smtClean="0">
                          <a:solidFill>
                            <a:schemeClr val="tx1"/>
                          </a:solidFill>
                        </a:rPr>
                        <a:t>Объем</a:t>
                      </a:r>
                    </a:p>
                    <a:p>
                      <a:pPr marL="0" algn="ctr" defTabSz="685800" rtl="0" eaLnBrk="1" fontAlgn="b" latinLnBrk="0" hangingPunct="1"/>
                      <a:r>
                        <a:rPr lang="ru-RU" sz="1700" u="none" strike="noStrike" kern="1200" dirty="0" smtClean="0">
                          <a:solidFill>
                            <a:schemeClr val="tx1"/>
                          </a:solidFill>
                        </a:rPr>
                        <a:t> расходов,</a:t>
                      </a:r>
                      <a:br>
                        <a:rPr lang="ru-RU" sz="1700" u="none" strike="noStrike" kern="1200" dirty="0" smtClean="0">
                          <a:solidFill>
                            <a:schemeClr val="tx1"/>
                          </a:solidFill>
                        </a:rPr>
                      </a:br>
                      <a:r>
                        <a:rPr lang="ru-RU" sz="1700" u="none" strike="noStrike" kern="1200" dirty="0" err="1" smtClean="0">
                          <a:solidFill>
                            <a:schemeClr val="tx1"/>
                          </a:solidFill>
                        </a:rPr>
                        <a:t>млн</a:t>
                      </a:r>
                      <a:r>
                        <a:rPr lang="ru-RU" sz="1700" u="none" strike="noStrike" kern="1200" dirty="0" smtClean="0">
                          <a:solidFill>
                            <a:schemeClr val="tx1"/>
                          </a:solidFill>
                        </a:rPr>
                        <a:t> руб. </a:t>
                      </a:r>
                      <a:endParaRPr lang="ru-RU" sz="1700" u="none" strike="noStrike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2002" marR="12002" marT="9000" marB="0" anchor="ctr"/>
                </a:tc>
              </a:tr>
              <a:tr h="829822"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0" u="none" strike="noStrike" dirty="0"/>
                        <a:t>Бесплатное питание в период учебного процесса для учащихся муниципальных ОУ из многодетных семей</a:t>
                      </a:r>
                      <a:endParaRPr lang="ru-RU" sz="18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12002" marR="12002" marT="90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u="none" strike="noStrike" dirty="0" smtClean="0"/>
                        <a:t>1 187</a:t>
                      </a:r>
                      <a:endParaRPr lang="ru-RU" sz="18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12002" marR="12002" marT="90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u="none" strike="noStrike" dirty="0"/>
                        <a:t>50</a:t>
                      </a:r>
                      <a:endParaRPr lang="ru-RU" sz="18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12002" marR="12002" marT="90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u="none" strike="noStrike" dirty="0" smtClean="0"/>
                        <a:t>13</a:t>
                      </a:r>
                      <a:endParaRPr lang="ru-RU" sz="18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12002" marR="12002" marT="9000" marB="0" anchor="b"/>
                </a:tc>
              </a:tr>
              <a:tr h="110343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800" b="0" u="none" strike="noStrike" dirty="0"/>
                        <a:t>Ежемесячная денежная выплата гражданам с хронической почечной недостаточностью, нуждающихся в прохождении процедуры амбулаторного гемодиализа</a:t>
                      </a:r>
                      <a:endParaRPr lang="ru-RU" sz="18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12002" marR="12002" marT="90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u="none" strike="noStrike" dirty="0" smtClean="0"/>
                        <a:t>173</a:t>
                      </a:r>
                      <a:endParaRPr lang="ru-RU" sz="18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12002" marR="12002" marT="90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u="none" strike="noStrike" dirty="0"/>
                        <a:t>1 000</a:t>
                      </a:r>
                      <a:endParaRPr lang="ru-RU" sz="18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12002" marR="12002" marT="90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u="none" strike="noStrike" dirty="0" smtClean="0"/>
                        <a:t>2</a:t>
                      </a:r>
                      <a:endParaRPr lang="ru-RU" sz="18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12002" marR="12002" marT="9000" marB="0" anchor="b"/>
                </a:tc>
              </a:tr>
              <a:tr h="83196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800" b="0" u="none" strike="noStrike" dirty="0"/>
                        <a:t>Единовременная денежная выплата молодым специалистам в возрасте до 35 лет, имеющим высшее </a:t>
                      </a:r>
                      <a:r>
                        <a:rPr lang="ru-RU" sz="1800" b="0" u="none" strike="noStrike" dirty="0" smtClean="0"/>
                        <a:t>мед </a:t>
                      </a:r>
                      <a:r>
                        <a:rPr lang="ru-RU" sz="1800" b="0" u="none" strike="noStrike" dirty="0"/>
                        <a:t>образование</a:t>
                      </a:r>
                      <a:endParaRPr lang="ru-RU" sz="18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12002" marR="12002" marT="90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u="none" strike="noStrike" dirty="0" smtClean="0"/>
                        <a:t>9</a:t>
                      </a:r>
                      <a:endParaRPr lang="ru-RU" sz="1800" b="0" i="0" u="none" strike="noStrike" dirty="0">
                        <a:solidFill>
                          <a:srgbClr val="FF0000"/>
                        </a:solidFill>
                        <a:latin typeface="Times New Roman"/>
                      </a:endParaRPr>
                    </a:p>
                  </a:txBody>
                  <a:tcPr marL="12002" marR="12002" marT="90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u="none" strike="noStrike" dirty="0"/>
                        <a:t>68 965</a:t>
                      </a:r>
                      <a:endParaRPr lang="ru-RU" sz="1800" b="0" i="0" u="none" strike="noStrike" dirty="0">
                        <a:solidFill>
                          <a:srgbClr val="FF0000"/>
                        </a:solidFill>
                        <a:latin typeface="Times New Roman"/>
                      </a:endParaRPr>
                    </a:p>
                  </a:txBody>
                  <a:tcPr marL="12002" marR="12002" marT="90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u="none" strike="noStrike" dirty="0" smtClean="0"/>
                        <a:t>1</a:t>
                      </a:r>
                      <a:endParaRPr lang="ru-RU" sz="1800" b="0" i="0" u="none" strike="noStrike" dirty="0">
                        <a:solidFill>
                          <a:srgbClr val="FF0000"/>
                        </a:solidFill>
                        <a:latin typeface="Times New Roman"/>
                      </a:endParaRPr>
                    </a:p>
                  </a:txBody>
                  <a:tcPr marL="12002" marR="12002" marT="9000" marB="0" anchor="b"/>
                </a:tc>
              </a:tr>
            </a:tbl>
          </a:graphicData>
        </a:graphic>
      </p:graphicFrame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034BE65-D03A-4C7F-AA65-DDEDBE111AF8}" type="slidenum">
              <a:rPr lang="ru-RU" smtClean="0"/>
              <a:pPr>
                <a:defRPr/>
              </a:pPr>
              <a:t>34</a:t>
            </a:fld>
            <a:endParaRPr lang="ru-RU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0" y="0"/>
            <a:ext cx="1440160" cy="432048"/>
          </a:xfrm>
          <a:prstGeom prst="roundRect">
            <a:avLst/>
          </a:prstGeom>
          <a:solidFill>
            <a:schemeClr val="accent1">
              <a:lumMod val="60000"/>
              <a:lumOff val="40000"/>
              <a:alpha val="14000"/>
            </a:schemeClr>
          </a:solidFill>
          <a:ln w="9525"/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err="1" smtClean="0">
                <a:solidFill>
                  <a:schemeClr val="tx1"/>
                </a:solidFill>
                <a:latin typeface="Cambria" pitchFamily="18" charset="0"/>
              </a:rPr>
              <a:t>Млн</a:t>
            </a:r>
            <a:r>
              <a:rPr lang="ru-RU" b="1" dirty="0" smtClean="0">
                <a:solidFill>
                  <a:schemeClr val="tx1"/>
                </a:solidFill>
                <a:latin typeface="Cambria" pitchFamily="18" charset="0"/>
              </a:rPr>
              <a:t> </a:t>
            </a:r>
            <a:r>
              <a:rPr lang="ru-RU" b="1" dirty="0">
                <a:solidFill>
                  <a:schemeClr val="tx1"/>
                </a:solidFill>
                <a:latin typeface="Cambria" pitchFamily="18" charset="0"/>
              </a:rPr>
              <a:t>руб.</a:t>
            </a:r>
          </a:p>
        </p:txBody>
      </p:sp>
      <p:pic>
        <p:nvPicPr>
          <p:cNvPr id="9" name="Picture 2" descr="D:\Work\Bachti\!!!ВНУТРЕННИЕ\декабрь\презентация\фотозона размер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082151" y="0"/>
            <a:ext cx="1439924" cy="11391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cover dir="r"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86296" y="0"/>
            <a:ext cx="8878506" cy="1199408"/>
          </a:xfrm>
        </p:spPr>
        <p:txBody>
          <a:bodyPr>
            <a:noAutofit/>
          </a:bodyPr>
          <a:lstStyle/>
          <a:p>
            <a:r>
              <a:rPr lang="ru-RU" sz="22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Сведения о средней заработной плате </a:t>
            </a:r>
            <a:r>
              <a:rPr lang="en-US" sz="22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/>
            </a:r>
            <a:br>
              <a:rPr lang="en-US" sz="22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</a:br>
            <a:r>
              <a:rPr lang="ru-RU" sz="22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отдельных категорий </a:t>
            </a:r>
            <a:r>
              <a:rPr lang="en-US" sz="22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/>
            </a:r>
            <a:br>
              <a:rPr lang="en-US" sz="22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</a:br>
            <a:r>
              <a:rPr lang="ru-RU" sz="22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работников муниципальных учреждений</a:t>
            </a: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367735" y="1515443"/>
          <a:ext cx="10162327" cy="3492789"/>
        </p:xfrm>
        <a:graphic>
          <a:graphicData uri="http://schemas.openxmlformats.org/drawingml/2006/table">
            <a:tbl>
              <a:tblPr firstRow="1" bandRow="1">
                <a:tableStyleId>{85BE263C-DBD7-4A20-BB59-AAB30ACAA65A}</a:tableStyleId>
              </a:tblPr>
              <a:tblGrid>
                <a:gridCol w="5956612"/>
                <a:gridCol w="1437393"/>
                <a:gridCol w="1384161"/>
                <a:gridCol w="1384161"/>
              </a:tblGrid>
              <a:tr h="527414">
                <a:tc>
                  <a:txBody>
                    <a:bodyPr/>
                    <a:lstStyle/>
                    <a:p>
                      <a:pPr algn="ctr" fontAlgn="b"/>
                      <a:r>
                        <a:rPr lang="ru-RU" sz="1700" u="none" strike="noStrike" dirty="0">
                          <a:solidFill>
                            <a:schemeClr val="tx1"/>
                          </a:solidFill>
                        </a:rPr>
                        <a:t>Наименование показателя</a:t>
                      </a:r>
                      <a:endParaRPr lang="ru-RU" sz="1700" b="0" i="0" u="none" strike="noStrike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12002" marR="12002" marT="90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700" u="none" strike="noStrike" dirty="0" smtClean="0">
                          <a:solidFill>
                            <a:schemeClr val="tx1"/>
                          </a:solidFill>
                        </a:rPr>
                        <a:t>2019  год, </a:t>
                      </a:r>
                      <a:br>
                        <a:rPr lang="ru-RU" sz="1700" u="none" strike="noStrike" dirty="0" smtClean="0">
                          <a:solidFill>
                            <a:schemeClr val="tx1"/>
                          </a:solidFill>
                        </a:rPr>
                      </a:br>
                      <a:r>
                        <a:rPr lang="ru-RU" sz="1700" u="none" strike="noStrike" dirty="0" smtClean="0">
                          <a:solidFill>
                            <a:schemeClr val="tx1"/>
                          </a:solidFill>
                        </a:rPr>
                        <a:t>в руб.</a:t>
                      </a:r>
                      <a:endParaRPr lang="ru-RU" sz="1700" b="0" i="0" u="none" strike="noStrike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12002" marR="12002" marT="90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700" u="none" strike="noStrike" dirty="0" smtClean="0">
                          <a:solidFill>
                            <a:schemeClr val="tx1"/>
                          </a:solidFill>
                        </a:rPr>
                        <a:t>2020 год</a:t>
                      </a:r>
                      <a:br>
                        <a:rPr lang="ru-RU" sz="1700" u="none" strike="noStrike" dirty="0" smtClean="0">
                          <a:solidFill>
                            <a:schemeClr val="tx1"/>
                          </a:solidFill>
                        </a:rPr>
                      </a:br>
                      <a:r>
                        <a:rPr lang="ru-RU" sz="1700" u="none" strike="noStrike" dirty="0" smtClean="0">
                          <a:solidFill>
                            <a:schemeClr val="tx1"/>
                          </a:solidFill>
                        </a:rPr>
                        <a:t>в руб.</a:t>
                      </a:r>
                      <a:endParaRPr lang="ru-RU" sz="1700" b="0" i="0" u="none" strike="noStrike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12002" marR="12002" marT="90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700" u="none" strike="noStrike" dirty="0" smtClean="0">
                          <a:solidFill>
                            <a:schemeClr val="tx1"/>
                          </a:solidFill>
                        </a:rPr>
                        <a:t>2021 год</a:t>
                      </a:r>
                      <a:br>
                        <a:rPr lang="ru-RU" sz="1700" u="none" strike="noStrike" dirty="0" smtClean="0">
                          <a:solidFill>
                            <a:schemeClr val="tx1"/>
                          </a:solidFill>
                        </a:rPr>
                      </a:br>
                      <a:r>
                        <a:rPr lang="ru-RU" sz="1700" u="none" strike="noStrike" dirty="0" smtClean="0">
                          <a:solidFill>
                            <a:schemeClr val="tx1"/>
                          </a:solidFill>
                        </a:rPr>
                        <a:t>в </a:t>
                      </a:r>
                      <a:r>
                        <a:rPr lang="ru-RU" sz="1700" u="none" strike="noStrike" dirty="0" err="1" smtClean="0">
                          <a:solidFill>
                            <a:schemeClr val="tx1"/>
                          </a:solidFill>
                        </a:rPr>
                        <a:t>руб</a:t>
                      </a:r>
                      <a:endParaRPr lang="ru-RU" sz="1700" b="0" i="0" u="none" strike="noStrike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12002" marR="12002" marT="9000" marB="0" anchor="b"/>
                </a:tc>
              </a:tr>
              <a:tr h="697169">
                <a:tc>
                  <a:txBody>
                    <a:bodyPr/>
                    <a:lstStyle/>
                    <a:p>
                      <a:pPr algn="l" fontAlgn="b"/>
                      <a:r>
                        <a:rPr lang="ru-RU" sz="1700" u="none" strike="noStrike" dirty="0" smtClean="0"/>
                        <a:t>Педагогические работники  муниципальных дошкольных учреждений</a:t>
                      </a:r>
                      <a:endParaRPr lang="ru-RU" sz="1700" b="0" i="0" u="none" strike="noStrike" dirty="0">
                        <a:solidFill>
                          <a:schemeClr val="accent5">
                            <a:lumMod val="25000"/>
                          </a:schemeClr>
                        </a:solidFill>
                        <a:latin typeface="+mn-lt"/>
                      </a:endParaRPr>
                    </a:p>
                  </a:txBody>
                  <a:tcPr marL="12002" marR="12002" marT="90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700" u="none" strike="noStrike" dirty="0" smtClean="0"/>
                        <a:t>34 692</a:t>
                      </a:r>
                      <a:endParaRPr lang="ru-RU" sz="1700" b="0" i="0" u="none" strike="noStrike" dirty="0">
                        <a:solidFill>
                          <a:schemeClr val="accent5">
                            <a:lumMod val="25000"/>
                          </a:schemeClr>
                        </a:solidFill>
                        <a:latin typeface="+mn-lt"/>
                      </a:endParaRPr>
                    </a:p>
                  </a:txBody>
                  <a:tcPr marL="12002" marR="12002" marT="90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700" u="none" strike="noStrike" dirty="0" smtClean="0"/>
                        <a:t>36 744</a:t>
                      </a:r>
                      <a:endParaRPr lang="ru-RU" sz="1700" b="0" i="0" u="none" strike="noStrike" dirty="0">
                        <a:solidFill>
                          <a:schemeClr val="accent5">
                            <a:lumMod val="25000"/>
                          </a:schemeClr>
                        </a:solidFill>
                        <a:latin typeface="+mn-lt"/>
                      </a:endParaRPr>
                    </a:p>
                  </a:txBody>
                  <a:tcPr marL="12002" marR="12002" marT="90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700" u="none" strike="noStrike" dirty="0" smtClean="0"/>
                        <a:t>38 114</a:t>
                      </a:r>
                      <a:endParaRPr lang="ru-RU" sz="1700" b="0" i="0" u="none" strike="noStrike" dirty="0">
                        <a:solidFill>
                          <a:schemeClr val="accent5">
                            <a:lumMod val="25000"/>
                          </a:schemeClr>
                        </a:solidFill>
                        <a:latin typeface="+mn-lt"/>
                      </a:endParaRPr>
                    </a:p>
                  </a:txBody>
                  <a:tcPr marL="12002" marR="12002" marT="9000" marB="0" anchor="b"/>
                </a:tc>
              </a:tr>
              <a:tr h="669942">
                <a:tc>
                  <a:txBody>
                    <a:bodyPr/>
                    <a:lstStyle/>
                    <a:p>
                      <a:pPr algn="l" fontAlgn="b"/>
                      <a:r>
                        <a:rPr lang="ru-RU" sz="1700" u="none" strike="noStrike" dirty="0" smtClean="0"/>
                        <a:t>Педагогические работники муниципальных общеобразовательных  учреждений</a:t>
                      </a:r>
                      <a:endParaRPr lang="ru-RU" sz="1700" b="0" i="0" u="none" strike="noStrike" dirty="0">
                        <a:solidFill>
                          <a:schemeClr val="accent5">
                            <a:lumMod val="25000"/>
                          </a:schemeClr>
                        </a:solidFill>
                        <a:latin typeface="+mn-lt"/>
                      </a:endParaRPr>
                    </a:p>
                  </a:txBody>
                  <a:tcPr marL="12002" marR="12002" marT="90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700" u="none" strike="noStrike" dirty="0" smtClean="0"/>
                        <a:t>34 548</a:t>
                      </a:r>
                      <a:endParaRPr lang="ru-RU" sz="1700" b="0" i="0" u="none" strike="noStrike" dirty="0">
                        <a:solidFill>
                          <a:schemeClr val="accent5">
                            <a:lumMod val="25000"/>
                          </a:schemeClr>
                        </a:solidFill>
                        <a:latin typeface="+mn-lt"/>
                      </a:endParaRPr>
                    </a:p>
                  </a:txBody>
                  <a:tcPr marL="12002" marR="12002" marT="90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700" u="none" strike="noStrike" dirty="0" smtClean="0"/>
                        <a:t>38 248</a:t>
                      </a:r>
                      <a:endParaRPr lang="ru-RU" sz="1700" b="0" i="0" u="none" strike="noStrike" dirty="0">
                        <a:solidFill>
                          <a:schemeClr val="accent5">
                            <a:lumMod val="25000"/>
                          </a:schemeClr>
                        </a:solidFill>
                        <a:latin typeface="+mn-lt"/>
                      </a:endParaRPr>
                    </a:p>
                  </a:txBody>
                  <a:tcPr marL="12002" marR="12002" marT="90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700" u="none" strike="noStrike" dirty="0" smtClean="0"/>
                        <a:t>41 879</a:t>
                      </a:r>
                      <a:endParaRPr lang="ru-RU" sz="1700" b="0" i="0" u="none" strike="noStrike" dirty="0">
                        <a:solidFill>
                          <a:schemeClr val="accent5">
                            <a:lumMod val="25000"/>
                          </a:schemeClr>
                        </a:solidFill>
                        <a:latin typeface="+mn-lt"/>
                      </a:endParaRPr>
                    </a:p>
                  </a:txBody>
                  <a:tcPr marL="12002" marR="12002" marT="9000" marB="0" anchor="b"/>
                </a:tc>
              </a:tr>
              <a:tr h="628632">
                <a:tc>
                  <a:txBody>
                    <a:bodyPr/>
                    <a:lstStyle/>
                    <a:p>
                      <a:pPr algn="l" fontAlgn="b"/>
                      <a:r>
                        <a:rPr lang="ru-RU" sz="1700" u="none" strike="noStrike" dirty="0" smtClean="0"/>
                        <a:t>Педагогические работники </a:t>
                      </a:r>
                      <a:r>
                        <a:rPr lang="ru-RU" sz="1700" u="none" strike="noStrike" dirty="0"/>
                        <a:t>дополнительного </a:t>
                      </a:r>
                      <a:r>
                        <a:rPr lang="ru-RU" sz="1700" u="none" strike="noStrike" dirty="0" smtClean="0"/>
                        <a:t>образования</a:t>
                      </a:r>
                      <a:endParaRPr lang="ru-RU" sz="1700" b="0" i="0" u="none" strike="noStrike" dirty="0">
                        <a:solidFill>
                          <a:schemeClr val="accent5">
                            <a:lumMod val="25000"/>
                          </a:schemeClr>
                        </a:solidFill>
                        <a:latin typeface="+mn-lt"/>
                      </a:endParaRPr>
                    </a:p>
                  </a:txBody>
                  <a:tcPr marL="12002" marR="12002" marT="90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700" u="none" strike="noStrike" dirty="0" smtClean="0"/>
                        <a:t>34 537</a:t>
                      </a:r>
                      <a:endParaRPr lang="ru-RU" sz="1700" b="0" i="0" u="none" strike="noStrike" dirty="0">
                        <a:solidFill>
                          <a:schemeClr val="accent5">
                            <a:lumMod val="25000"/>
                          </a:schemeClr>
                        </a:solidFill>
                        <a:latin typeface="+mn-lt"/>
                      </a:endParaRPr>
                    </a:p>
                  </a:txBody>
                  <a:tcPr marL="12002" marR="12002" marT="90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700" u="none" strike="noStrike" dirty="0" smtClean="0"/>
                        <a:t>36 513</a:t>
                      </a:r>
                      <a:endParaRPr lang="ru-RU" sz="1700" b="0" i="0" u="none" strike="noStrike" dirty="0">
                        <a:solidFill>
                          <a:schemeClr val="accent5">
                            <a:lumMod val="25000"/>
                          </a:schemeClr>
                        </a:solidFill>
                        <a:latin typeface="+mn-lt"/>
                      </a:endParaRPr>
                    </a:p>
                  </a:txBody>
                  <a:tcPr marL="12002" marR="12002" marT="90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700" u="none" strike="noStrike" dirty="0" smtClean="0"/>
                        <a:t>38 461</a:t>
                      </a:r>
                      <a:endParaRPr lang="ru-RU" sz="1700" b="0" i="0" u="none" strike="noStrike" dirty="0">
                        <a:solidFill>
                          <a:schemeClr val="accent5">
                            <a:lumMod val="25000"/>
                          </a:schemeClr>
                        </a:solidFill>
                        <a:latin typeface="+mn-lt"/>
                      </a:endParaRPr>
                    </a:p>
                  </a:txBody>
                  <a:tcPr marL="12002" marR="12002" marT="9000" marB="0" anchor="b"/>
                </a:tc>
              </a:tr>
              <a:tr h="484816">
                <a:tc>
                  <a:txBody>
                    <a:bodyPr/>
                    <a:lstStyle/>
                    <a:p>
                      <a:pPr algn="l" fontAlgn="b"/>
                      <a:r>
                        <a:rPr lang="ru-RU" sz="1700" u="none" strike="noStrike" dirty="0" smtClean="0"/>
                        <a:t>Социальные работники </a:t>
                      </a:r>
                      <a:endParaRPr lang="ru-RU" sz="1700" b="0" i="0" u="none" strike="noStrike" dirty="0">
                        <a:solidFill>
                          <a:schemeClr val="accent5">
                            <a:lumMod val="25000"/>
                          </a:schemeClr>
                        </a:solidFill>
                        <a:latin typeface="+mn-lt"/>
                      </a:endParaRPr>
                    </a:p>
                  </a:txBody>
                  <a:tcPr marL="12002" marR="12002" marT="90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700" u="none" strike="noStrike" dirty="0" smtClean="0"/>
                        <a:t>34 938</a:t>
                      </a:r>
                      <a:endParaRPr lang="ru-RU" sz="1700" b="0" i="0" u="none" strike="noStrike" dirty="0">
                        <a:solidFill>
                          <a:schemeClr val="accent5">
                            <a:lumMod val="25000"/>
                          </a:schemeClr>
                        </a:solidFill>
                        <a:latin typeface="+mn-lt"/>
                      </a:endParaRPr>
                    </a:p>
                  </a:txBody>
                  <a:tcPr marL="12002" marR="12002" marT="90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700" u="none" strike="noStrike" dirty="0" smtClean="0"/>
                        <a:t>37 227</a:t>
                      </a:r>
                      <a:endParaRPr lang="ru-RU" sz="1700" b="0" i="0" u="none" strike="noStrike" dirty="0">
                        <a:solidFill>
                          <a:schemeClr val="accent5">
                            <a:lumMod val="25000"/>
                          </a:schemeClr>
                        </a:solidFill>
                        <a:latin typeface="+mn-lt"/>
                      </a:endParaRPr>
                    </a:p>
                  </a:txBody>
                  <a:tcPr marL="12002" marR="12002" marT="90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700" u="none" strike="noStrike" dirty="0" smtClean="0"/>
                        <a:t>39 044</a:t>
                      </a:r>
                      <a:endParaRPr lang="ru-RU" sz="1700" b="0" i="0" u="none" strike="noStrike" dirty="0">
                        <a:solidFill>
                          <a:schemeClr val="accent5">
                            <a:lumMod val="25000"/>
                          </a:schemeClr>
                        </a:solidFill>
                        <a:latin typeface="+mn-lt"/>
                      </a:endParaRPr>
                    </a:p>
                  </a:txBody>
                  <a:tcPr marL="12002" marR="12002" marT="9000" marB="0" anchor="b"/>
                </a:tc>
              </a:tr>
              <a:tr h="484816">
                <a:tc>
                  <a:txBody>
                    <a:bodyPr/>
                    <a:lstStyle/>
                    <a:p>
                      <a:pPr algn="l" fontAlgn="b"/>
                      <a:r>
                        <a:rPr lang="ru-RU" sz="1700" u="none" strike="noStrike" dirty="0" smtClean="0"/>
                        <a:t>Работники культуры</a:t>
                      </a:r>
                      <a:endParaRPr lang="ru-RU" sz="1700" b="0" i="0" u="none" strike="noStrike" dirty="0">
                        <a:solidFill>
                          <a:schemeClr val="accent5">
                            <a:lumMod val="25000"/>
                          </a:schemeClr>
                        </a:solidFill>
                        <a:latin typeface="+mn-lt"/>
                      </a:endParaRPr>
                    </a:p>
                  </a:txBody>
                  <a:tcPr marL="12002" marR="12002" marT="90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700" u="none" strike="noStrike" dirty="0" smtClean="0"/>
                        <a:t>34 030</a:t>
                      </a:r>
                      <a:endParaRPr lang="ru-RU" sz="1700" b="0" i="0" u="none" strike="noStrike" dirty="0">
                        <a:solidFill>
                          <a:schemeClr val="accent5">
                            <a:lumMod val="25000"/>
                          </a:schemeClr>
                        </a:solidFill>
                        <a:latin typeface="+mn-lt"/>
                      </a:endParaRPr>
                    </a:p>
                  </a:txBody>
                  <a:tcPr marL="12002" marR="12002" marT="90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700" u="none" strike="noStrike" smtClean="0"/>
                        <a:t>34 028</a:t>
                      </a:r>
                      <a:endParaRPr lang="ru-RU" sz="1700" b="0" i="0" u="none" strike="noStrike" dirty="0">
                        <a:solidFill>
                          <a:schemeClr val="accent5">
                            <a:lumMod val="25000"/>
                          </a:schemeClr>
                        </a:solidFill>
                        <a:latin typeface="+mn-lt"/>
                      </a:endParaRPr>
                    </a:p>
                  </a:txBody>
                  <a:tcPr marL="12002" marR="12002" marT="90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700" u="none" strike="noStrike" dirty="0" smtClean="0"/>
                        <a:t>35 066</a:t>
                      </a:r>
                      <a:endParaRPr lang="ru-RU" sz="1700" b="0" i="0" u="none" strike="noStrike" dirty="0">
                        <a:solidFill>
                          <a:schemeClr val="accent5">
                            <a:lumMod val="25000"/>
                          </a:schemeClr>
                        </a:solidFill>
                        <a:latin typeface="+mn-lt"/>
                      </a:endParaRPr>
                    </a:p>
                  </a:txBody>
                  <a:tcPr marL="12002" marR="12002" marT="9000" marB="0" anchor="b"/>
                </a:tc>
              </a:tr>
            </a:tbl>
          </a:graphicData>
        </a:graphic>
      </p:graphicFrame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034BE65-D03A-4C7F-AA65-DDEDBE111AF8}" type="slidenum">
              <a:rPr lang="ru-RU" smtClean="0"/>
              <a:pPr>
                <a:defRPr/>
              </a:pPr>
              <a:t>35</a:t>
            </a:fld>
            <a:endParaRPr lang="ru-RU" dirty="0"/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355600" y="4935646"/>
            <a:ext cx="10058400" cy="129277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just" defTabSz="6858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" pitchFamily="18" charset="0"/>
                <a:ea typeface="+mn-ea"/>
                <a:cs typeface="Arial" pitchFamily="34" charset="0"/>
              </a:rPr>
              <a:t>Расходы осуществлялись в целях обеспечения мероприятий, предусмотренных Указом Президента РФ от 07.05.2012 №597 «О мероприятиях</a:t>
            </a:r>
            <a:r>
              <a:rPr kumimoji="0" lang="ru-RU" sz="2000" i="1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" pitchFamily="18" charset="0"/>
                <a:ea typeface="+mn-ea"/>
                <a:cs typeface="Arial" pitchFamily="34" charset="0"/>
              </a:rPr>
              <a:t> по реализации государственной социальной политики»</a:t>
            </a:r>
            <a:endParaRPr kumimoji="0" lang="ru-RU" sz="2000" i="1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" pitchFamily="18" charset="0"/>
              <a:ea typeface="+mn-ea"/>
              <a:cs typeface="Arial" pitchFamily="34" charset="0"/>
            </a:endParaRPr>
          </a:p>
        </p:txBody>
      </p:sp>
      <p:pic>
        <p:nvPicPr>
          <p:cNvPr id="9" name="Picture 2" descr="D:\Work\Bachti\!!!ВНУТРЕННИЕ\декабрь\презентация\фотозона размер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082151" y="0"/>
            <a:ext cx="1439924" cy="11391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Скругленный прямоугольник 10"/>
          <p:cNvSpPr/>
          <p:nvPr/>
        </p:nvSpPr>
        <p:spPr>
          <a:xfrm>
            <a:off x="0" y="0"/>
            <a:ext cx="1440160" cy="432048"/>
          </a:xfrm>
          <a:prstGeom prst="roundRect">
            <a:avLst/>
          </a:prstGeom>
          <a:solidFill>
            <a:schemeClr val="accent1">
              <a:lumMod val="60000"/>
              <a:lumOff val="40000"/>
              <a:alpha val="14000"/>
            </a:schemeClr>
          </a:solidFill>
          <a:ln w="9525"/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err="1" smtClean="0">
                <a:solidFill>
                  <a:schemeClr val="tx1"/>
                </a:solidFill>
                <a:latin typeface="Cambria" pitchFamily="18" charset="0"/>
              </a:rPr>
              <a:t>Млн</a:t>
            </a:r>
            <a:r>
              <a:rPr lang="ru-RU" b="1" dirty="0" smtClean="0">
                <a:solidFill>
                  <a:schemeClr val="tx1"/>
                </a:solidFill>
                <a:latin typeface="Cambria" pitchFamily="18" charset="0"/>
              </a:rPr>
              <a:t> </a:t>
            </a:r>
            <a:r>
              <a:rPr lang="ru-RU" b="1" dirty="0">
                <a:solidFill>
                  <a:schemeClr val="tx1"/>
                </a:solidFill>
                <a:latin typeface="Cambria" pitchFamily="18" charset="0"/>
              </a:rPr>
              <a:t>руб.</a:t>
            </a:r>
          </a:p>
        </p:txBody>
      </p:sp>
    </p:spTree>
  </p:cSld>
  <p:clrMapOvr>
    <a:masterClrMapping/>
  </p:clrMapOvr>
  <p:transition spd="slow">
    <p:cover dir="r"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034BE65-D03A-4C7F-AA65-DDEDBE111AF8}" type="slidenum">
              <a:rPr lang="ru-RU" smtClean="0"/>
              <a:pPr>
                <a:defRPr/>
              </a:pPr>
              <a:t>36</a:t>
            </a:fld>
            <a:endParaRPr lang="ru-RU" dirty="0"/>
          </a:p>
        </p:txBody>
      </p:sp>
      <p:sp>
        <p:nvSpPr>
          <p:cNvPr id="268290" name="AutoShape 2" descr="Районы Новокузнецка на карте с улицами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68292" name="AutoShape 4" descr="Районы Новокузнецка на карте с улицами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68294" name="AutoShape 6" descr="Районы Новокузнецка на карте с улицами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68296" name="AutoShape 8" descr="Районы Новокузнецка на карте с улицами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68298" name="AutoShape 10" descr="https://sanatoriirf.ru/assets/images/goroda-rf/novokuzneck/novokuzneck-karta-rajonov.jpg"/>
          <p:cNvSpPr>
            <a:spLocks noChangeAspect="1" noChangeArrowheads="1"/>
          </p:cNvSpPr>
          <p:nvPr/>
        </p:nvSpPr>
        <p:spPr bwMode="auto">
          <a:xfrm>
            <a:off x="155575" y="-2362200"/>
            <a:ext cx="4933950" cy="493395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68300" name="AutoShape 12" descr="https://sanatoriirf.ru/assets/images/goroda-rf/novokuzneck/novokuzneck-karta-rajonov.jpg"/>
          <p:cNvSpPr>
            <a:spLocks noChangeAspect="1" noChangeArrowheads="1"/>
          </p:cNvSpPr>
          <p:nvPr/>
        </p:nvSpPr>
        <p:spPr bwMode="auto">
          <a:xfrm>
            <a:off x="155575" y="-2362200"/>
            <a:ext cx="4933950" cy="493395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5190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6000750" cy="6480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/>
        </p:nvSpPr>
        <p:spPr>
          <a:xfrm>
            <a:off x="4334494" y="3645725"/>
            <a:ext cx="1508166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3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Администрация города</a:t>
            </a:r>
            <a:endParaRPr lang="ru-RU" sz="13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970814" y="2090058"/>
            <a:ext cx="325383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0" hangingPunct="0"/>
            <a:r>
              <a:rPr lang="ru-RU" b="1" i="1" dirty="0" smtClean="0"/>
              <a:t>телефон (3843)-321-624</a:t>
            </a:r>
          </a:p>
          <a:p>
            <a:pPr algn="ctr" eaLnBrk="0" hangingPunct="0"/>
            <a:endParaRPr lang="ru-RU" b="1" i="1" dirty="0" smtClean="0"/>
          </a:p>
          <a:p>
            <a:pPr algn="ctr" eaLnBrk="0" hangingPunct="0"/>
            <a:endParaRPr lang="ru-RU" b="1" i="1" dirty="0" smtClean="0"/>
          </a:p>
        </p:txBody>
      </p:sp>
      <p:graphicFrame>
        <p:nvGraphicFramePr>
          <p:cNvPr id="15" name="Схема 14"/>
          <p:cNvGraphicFramePr/>
          <p:nvPr/>
        </p:nvGraphicFramePr>
        <p:xfrm>
          <a:off x="6020790" y="0"/>
          <a:ext cx="5501285" cy="64801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</p:cSld>
  <p:clrMapOvr>
    <a:masterClrMapping/>
  </p:clrMapOvr>
  <p:transition spd="slow">
    <p:cover dir="r"/>
  </p:transition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034BE65-D03A-4C7F-AA65-DDEDBE111AF8}" type="slidenum">
              <a:rPr lang="ru-RU" smtClean="0"/>
              <a:pPr>
                <a:defRPr/>
              </a:pPr>
              <a:t>37</a:t>
            </a:fld>
            <a:endParaRPr lang="ru-RU" dirty="0"/>
          </a:p>
        </p:txBody>
      </p:sp>
      <p:sp>
        <p:nvSpPr>
          <p:cNvPr id="268290" name="AutoShape 2" descr="Районы Новокузнецка на карте с улицами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68292" name="AutoShape 4" descr="Районы Новокузнецка на карте с улицами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68294" name="AutoShape 6" descr="Районы Новокузнецка на карте с улицами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68296" name="AutoShape 8" descr="Районы Новокузнецка на карте с улицами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68298" name="AutoShape 10" descr="https://sanatoriirf.ru/assets/images/goroda-rf/novokuzneck/novokuzneck-karta-rajonov.jpg"/>
          <p:cNvSpPr>
            <a:spLocks noChangeAspect="1" noChangeArrowheads="1"/>
          </p:cNvSpPr>
          <p:nvPr/>
        </p:nvSpPr>
        <p:spPr bwMode="auto">
          <a:xfrm>
            <a:off x="155575" y="-2362200"/>
            <a:ext cx="4933950" cy="493395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68300" name="AutoShape 12" descr="https://sanatoriirf.ru/assets/images/goroda-rf/novokuzneck/novokuzneck-karta-rajonov.jpg"/>
          <p:cNvSpPr>
            <a:spLocks noChangeAspect="1" noChangeArrowheads="1"/>
          </p:cNvSpPr>
          <p:nvPr/>
        </p:nvSpPr>
        <p:spPr bwMode="auto">
          <a:xfrm>
            <a:off x="155575" y="-2362200"/>
            <a:ext cx="4933950" cy="493395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68302" name="Picture 14" descr="https://upload.wikimedia.org/wikipedia/commons/6/6a/Areanvkz.jpg"/>
          <p:cNvPicPr>
            <a:picLocks noChangeAspect="1" noChangeArrowheads="1"/>
          </p:cNvPicPr>
          <p:nvPr/>
        </p:nvPicPr>
        <p:blipFill>
          <a:blip r:embed="rId3" cstate="print">
            <a:lum bright="87000" contrast="-76000"/>
          </a:blip>
          <a:srcRect/>
          <a:stretch>
            <a:fillRect/>
          </a:stretch>
        </p:blipFill>
        <p:spPr bwMode="auto">
          <a:xfrm>
            <a:off x="0" y="552450"/>
            <a:ext cx="11522075" cy="5927725"/>
          </a:xfrm>
          <a:prstGeom prst="rect">
            <a:avLst/>
          </a:prstGeom>
          <a:noFill/>
        </p:spPr>
      </p:pic>
      <p:sp>
        <p:nvSpPr>
          <p:cNvPr id="10" name="Rectangle 2"/>
          <p:cNvSpPr>
            <a:spLocks noGrp="1" noChangeArrowheads="1"/>
          </p:cNvSpPr>
          <p:nvPr>
            <p:ph type="title"/>
          </p:nvPr>
        </p:nvSpPr>
        <p:spPr>
          <a:xfrm>
            <a:off x="1401288" y="0"/>
            <a:ext cx="7625796" cy="617160"/>
          </a:xfrm>
          <a:noFill/>
        </p:spPr>
        <p:txBody>
          <a:bodyPr anchor="b">
            <a:no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Список используемых источников</a:t>
            </a:r>
            <a:endParaRPr lang="ru-RU" sz="2800" b="1" dirty="0">
              <a:solidFill>
                <a:srgbClr val="00206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65686" y="728027"/>
            <a:ext cx="11044619" cy="5511312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pPr>
              <a:buClr>
                <a:srgbClr val="FF0000"/>
              </a:buClr>
              <a:buFont typeface="Wingdings" pitchFamily="2" charset="2"/>
              <a:buChar char="ü"/>
            </a:pPr>
            <a:r>
              <a:rPr lang="ru-RU" sz="16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Бюджетный кодекс Российской Федерации;</a:t>
            </a:r>
          </a:p>
          <a:p>
            <a:pPr>
              <a:buClr>
                <a:srgbClr val="FF0000"/>
              </a:buClr>
              <a:buFont typeface="Wingdings" pitchFamily="2" charset="2"/>
              <a:buChar char="ü"/>
            </a:pPr>
            <a:r>
              <a:rPr lang="ru-RU" sz="16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Налоговый кодекс Российской Федерации (часть первая, часть вторая);</a:t>
            </a:r>
          </a:p>
          <a:p>
            <a:pPr>
              <a:buClr>
                <a:srgbClr val="FF0000"/>
              </a:buClr>
              <a:buFont typeface="Wingdings" pitchFamily="2" charset="2"/>
              <a:buChar char="ü"/>
            </a:pPr>
            <a:r>
              <a:rPr lang="ru-RU" sz="16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Федеральный Закон от 06.10.2003 № 131-ФЗ «Об общих принципах организации местного самоуправления в Российской Федерации»; </a:t>
            </a:r>
          </a:p>
          <a:p>
            <a:pPr>
              <a:buClr>
                <a:srgbClr val="FF0000"/>
              </a:buClr>
              <a:buFont typeface="Wingdings" pitchFamily="2" charset="2"/>
              <a:buChar char="ü"/>
            </a:pPr>
            <a:r>
              <a:rPr lang="ru-RU" sz="16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Федеральный закон от 08.05.2010 № 83-ФЗ «О внесении изменений в отдельные законодательные акты Российской Федерации в связи с совершенствованием правового положения государственных (муниципальных) учреждений»;</a:t>
            </a:r>
          </a:p>
          <a:p>
            <a:pPr>
              <a:buClr>
                <a:srgbClr val="FF0000"/>
              </a:buClr>
              <a:buFont typeface="Wingdings" pitchFamily="2" charset="2"/>
              <a:buChar char="ü"/>
            </a:pPr>
            <a:r>
              <a:rPr lang="ru-RU" sz="16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Основные направления бюджетной и налоговой политики Новокузнецкого городского округа на 2021 год и на плановый период 2022 и 2023 годов;</a:t>
            </a:r>
          </a:p>
          <a:p>
            <a:pPr>
              <a:buClr>
                <a:srgbClr val="FF0000"/>
              </a:buClr>
              <a:buFont typeface="Wingdings" pitchFamily="2" charset="2"/>
              <a:buChar char="ü"/>
            </a:pPr>
            <a:r>
              <a:rPr lang="ru-RU" sz="1600" dirty="0" smtClean="0"/>
              <a:t>Закон Кемеровской области от 24.11.2005 № 134-ОЗ «О межбюджетных отношениях в Кемеровской области – Кузбассе»;</a:t>
            </a:r>
            <a:r>
              <a:rPr lang="ru-RU" sz="16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</a:p>
          <a:p>
            <a:pPr>
              <a:buClr>
                <a:srgbClr val="FF0000"/>
              </a:buClr>
              <a:buFont typeface="Wingdings" pitchFamily="2" charset="2"/>
              <a:buChar char="ü"/>
            </a:pPr>
            <a:r>
              <a:rPr lang="ru-RU" sz="16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Устав Новокузнецкого городского округа;</a:t>
            </a:r>
          </a:p>
          <a:p>
            <a:pPr>
              <a:buClr>
                <a:srgbClr val="FF0000"/>
              </a:buClr>
              <a:buFont typeface="Wingdings" pitchFamily="2" charset="2"/>
              <a:buChar char="ü"/>
            </a:pPr>
            <a:r>
              <a:rPr lang="ru-RU" sz="16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Решение Новокузнецкого городского Совета народных депутатов от 16.03.2016 № 2/25 «Об утверждении Положения о бюджетном процессе в Новокузнецком городском округе»; </a:t>
            </a:r>
          </a:p>
          <a:p>
            <a:pPr>
              <a:buClr>
                <a:srgbClr val="FF0000"/>
              </a:buClr>
              <a:buFont typeface="Wingdings" pitchFamily="2" charset="2"/>
              <a:buChar char="ü"/>
            </a:pPr>
            <a:r>
              <a:rPr lang="ru-RU" sz="16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Постановление администрации города Новокузнецка от 10.04.2014 № 54 «О реализации норм Бюджетного кодекса Российской Федерации»;</a:t>
            </a:r>
          </a:p>
          <a:p>
            <a:pPr>
              <a:buClr>
                <a:srgbClr val="FF0000"/>
              </a:buClr>
              <a:buFont typeface="Wingdings" pitchFamily="2" charset="2"/>
              <a:buChar char="ü"/>
            </a:pPr>
            <a:r>
              <a:rPr lang="ru-RU" sz="16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Решение Новокузнецкого городского Совета народных депутатов от 25.05.2021 № 6/50 «</a:t>
            </a:r>
            <a:r>
              <a:rPr lang="ru-RU" sz="1600" dirty="0" smtClean="0"/>
              <a:t>Об утверждении отчёта об исполнении бюджета Новокузнецкого городского округа за 2020 год</a:t>
            </a:r>
            <a:r>
              <a:rPr lang="ru-RU" sz="16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»;</a:t>
            </a:r>
          </a:p>
          <a:p>
            <a:pPr>
              <a:buClr>
                <a:srgbClr val="FF0000"/>
              </a:buClr>
              <a:buFont typeface="Wingdings" pitchFamily="2" charset="2"/>
              <a:buChar char="ü"/>
            </a:pPr>
            <a:r>
              <a:rPr lang="ru-RU" sz="16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Решение Новокузнецкого городского Совета народных депутатов от 31.05.2022 № 8/51 «</a:t>
            </a:r>
            <a:r>
              <a:rPr lang="ru-RU" sz="1600" dirty="0" smtClean="0"/>
              <a:t>Об утверждении отчёта об исполнении бюджета Новокузнецкого городского округа за 2021 год</a:t>
            </a:r>
            <a:r>
              <a:rPr lang="ru-RU" sz="16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»;</a:t>
            </a:r>
          </a:p>
          <a:p>
            <a:pPr>
              <a:buClr>
                <a:srgbClr val="FF0000"/>
              </a:buClr>
              <a:buFont typeface="Wingdings" pitchFamily="2" charset="2"/>
              <a:buChar char="ü"/>
            </a:pPr>
            <a:r>
              <a:rPr lang="ru-RU" sz="16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Приказ МФ РФ от 22.09.2015 №145н «Об утверждении методических рекомендаций по представлению бюджетов субъектов РФ и местных бюджетов и отчетов об их исполнении в доступной для граждан форме».</a:t>
            </a:r>
          </a:p>
          <a:p>
            <a:pPr>
              <a:buClr>
                <a:srgbClr val="FF0000"/>
              </a:buClr>
              <a:buFont typeface="Wingdings" pitchFamily="2" charset="2"/>
              <a:buChar char="ü"/>
            </a:pPr>
            <a:endParaRPr lang="ru-RU" sz="1600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>
              <a:lnSpc>
                <a:spcPct val="120000"/>
              </a:lnSpc>
              <a:buClr>
                <a:srgbClr val="FF0000"/>
              </a:buClr>
            </a:pPr>
            <a:endParaRPr lang="ru-RU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>
              <a:lnSpc>
                <a:spcPct val="120000"/>
              </a:lnSpc>
              <a:buClr>
                <a:srgbClr val="FF0000"/>
              </a:buClr>
              <a:buFont typeface="Wingdings" pitchFamily="2" charset="2"/>
              <a:buChar char="ü"/>
            </a:pPr>
            <a:endParaRPr lang="ru-RU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13" name="Picture 2" descr="D:\Work\Bachti\!!!ВНУТРЕННИЕ\декабрь\презентация\фотозона размер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353675" y="0"/>
            <a:ext cx="1168399" cy="80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cover dir="r"/>
  </p:transition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034BE65-D03A-4C7F-AA65-DDEDBE111AF8}" type="slidenum">
              <a:rPr lang="ru-RU" smtClean="0"/>
              <a:pPr>
                <a:defRPr/>
              </a:pPr>
              <a:t>38</a:t>
            </a:fld>
            <a:endParaRPr lang="ru-RU" dirty="0"/>
          </a:p>
        </p:txBody>
      </p:sp>
      <p:sp>
        <p:nvSpPr>
          <p:cNvPr id="268290" name="AutoShape 2" descr="Районы Новокузнецка на карте с улицами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68292" name="AutoShape 4" descr="Районы Новокузнецка на карте с улицами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68294" name="AutoShape 6" descr="Районы Новокузнецка на карте с улицами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68296" name="AutoShape 8" descr="Районы Новокузнецка на карте с улицами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68298" name="AutoShape 10" descr="https://sanatoriirf.ru/assets/images/goroda-rf/novokuzneck/novokuzneck-karta-rajonov.jpg"/>
          <p:cNvSpPr>
            <a:spLocks noChangeAspect="1" noChangeArrowheads="1"/>
          </p:cNvSpPr>
          <p:nvPr/>
        </p:nvSpPr>
        <p:spPr bwMode="auto">
          <a:xfrm>
            <a:off x="155575" y="-2362200"/>
            <a:ext cx="4933950" cy="493395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68300" name="AutoShape 12" descr="https://sanatoriirf.ru/assets/images/goroda-rf/novokuzneck/novokuzneck-karta-rajonov.jpg"/>
          <p:cNvSpPr>
            <a:spLocks noChangeAspect="1" noChangeArrowheads="1"/>
          </p:cNvSpPr>
          <p:nvPr/>
        </p:nvSpPr>
        <p:spPr bwMode="auto">
          <a:xfrm>
            <a:off x="155575" y="-2362200"/>
            <a:ext cx="4933950" cy="493395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68302" name="Picture 14" descr="https://upload.wikimedia.org/wikipedia/commons/6/6a/Areanvkz.jpg"/>
          <p:cNvPicPr>
            <a:picLocks noChangeAspect="1" noChangeArrowheads="1"/>
          </p:cNvPicPr>
          <p:nvPr/>
        </p:nvPicPr>
        <p:blipFill>
          <a:blip r:embed="rId3" cstate="print">
            <a:lum bright="87000" contrast="-76000"/>
          </a:blip>
          <a:srcRect/>
          <a:stretch>
            <a:fillRect/>
          </a:stretch>
        </p:blipFill>
        <p:spPr bwMode="auto">
          <a:xfrm>
            <a:off x="0" y="552450"/>
            <a:ext cx="11522075" cy="5927725"/>
          </a:xfrm>
          <a:prstGeom prst="rect">
            <a:avLst/>
          </a:prstGeom>
          <a:noFill/>
        </p:spPr>
      </p:pic>
      <p:sp>
        <p:nvSpPr>
          <p:cNvPr id="10" name="Rectangle 2"/>
          <p:cNvSpPr>
            <a:spLocks noGrp="1" noChangeArrowheads="1"/>
          </p:cNvSpPr>
          <p:nvPr>
            <p:ph type="title"/>
          </p:nvPr>
        </p:nvSpPr>
        <p:spPr>
          <a:xfrm>
            <a:off x="1401288" y="178250"/>
            <a:ext cx="7625796" cy="617160"/>
          </a:xfrm>
          <a:noFill/>
        </p:spPr>
        <p:txBody>
          <a:bodyPr anchor="b">
            <a:noAutofit/>
          </a:bodyPr>
          <a:lstStyle/>
          <a:p>
            <a:pPr algn="ctr"/>
            <a:r>
              <a:rPr lang="ru-RU" sz="2800" b="1" dirty="0">
                <a:solidFill>
                  <a:srgbClr val="00206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Список </a:t>
            </a:r>
            <a:r>
              <a:rPr lang="ru-RU" sz="2800" b="1" dirty="0" smtClean="0">
                <a:solidFill>
                  <a:srgbClr val="00206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использованных сокращений</a:t>
            </a:r>
            <a:endParaRPr lang="ru-RU" sz="2800" b="1" dirty="0">
              <a:solidFill>
                <a:srgbClr val="00206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65687" y="728027"/>
            <a:ext cx="9990660" cy="5511312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pPr>
              <a:lnSpc>
                <a:spcPct val="120000"/>
              </a:lnSpc>
              <a:buClr>
                <a:srgbClr val="FF0000"/>
              </a:buClr>
              <a:buFont typeface="Wingdings" pitchFamily="2" charset="2"/>
              <a:buChar char="ü"/>
            </a:pPr>
            <a:r>
              <a:rPr lang="ru-RU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КО</a:t>
            </a:r>
            <a:r>
              <a:rPr lang="ru-RU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– Кемеровская область - Кузбасс</a:t>
            </a:r>
          </a:p>
          <a:p>
            <a:pPr>
              <a:lnSpc>
                <a:spcPct val="120000"/>
              </a:lnSpc>
              <a:buClr>
                <a:srgbClr val="FF0000"/>
              </a:buClr>
              <a:buFont typeface="Wingdings" pitchFamily="2" charset="2"/>
              <a:buChar char="ü"/>
            </a:pPr>
            <a:r>
              <a:rPr lang="ru-RU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МКД</a:t>
            </a:r>
            <a:r>
              <a:rPr lang="ru-RU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– многоквартирный дом</a:t>
            </a:r>
          </a:p>
          <a:p>
            <a:pPr>
              <a:lnSpc>
                <a:spcPct val="120000"/>
              </a:lnSpc>
              <a:buClr>
                <a:srgbClr val="FF0000"/>
              </a:buClr>
              <a:buFont typeface="Wingdings" pitchFamily="2" charset="2"/>
              <a:buChar char="ü"/>
            </a:pPr>
            <a:r>
              <a:rPr lang="ru-RU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МП – </a:t>
            </a:r>
            <a:r>
              <a:rPr lang="ru-RU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муниципальная программа, документ стратегического планирования, содержащий комплекс планируемых мероприятий, взаимоувязанных по задачам, срокам осуществления, исполнителям и ресурсам и обеспечивающих наиболее эффективное достижение целей и решение задач социально-экономического развития муниципального образования</a:t>
            </a:r>
          </a:p>
          <a:p>
            <a:pPr>
              <a:lnSpc>
                <a:spcPct val="120000"/>
              </a:lnSpc>
              <a:buClr>
                <a:srgbClr val="FF0000"/>
              </a:buClr>
              <a:buFont typeface="Wingdings" pitchFamily="2" charset="2"/>
              <a:buChar char="ü"/>
            </a:pPr>
            <a:r>
              <a:rPr lang="ru-RU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ПП</a:t>
            </a:r>
            <a:r>
              <a:rPr lang="ru-RU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– подпрограмма в муниципальной программе</a:t>
            </a:r>
          </a:p>
          <a:p>
            <a:pPr>
              <a:lnSpc>
                <a:spcPct val="120000"/>
              </a:lnSpc>
              <a:buClr>
                <a:srgbClr val="FF0000"/>
              </a:buClr>
              <a:buFont typeface="Wingdings" pitchFamily="2" charset="2"/>
              <a:buChar char="ü"/>
            </a:pPr>
            <a:r>
              <a:rPr lang="ru-RU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Мероприятие</a:t>
            </a:r>
            <a:r>
              <a:rPr lang="ru-RU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(отдельное мероприятие) – структурная единица муниципальной программы</a:t>
            </a:r>
          </a:p>
          <a:p>
            <a:pPr>
              <a:lnSpc>
                <a:spcPct val="120000"/>
              </a:lnSpc>
              <a:buClr>
                <a:srgbClr val="FF0000"/>
              </a:buClr>
              <a:buFont typeface="Wingdings" pitchFamily="2" charset="2"/>
              <a:buChar char="ü"/>
            </a:pPr>
            <a:r>
              <a:rPr lang="ru-RU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МБТ</a:t>
            </a:r>
            <a:r>
              <a:rPr lang="ru-RU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– межбюджетные трансферты</a:t>
            </a:r>
          </a:p>
          <a:p>
            <a:pPr>
              <a:lnSpc>
                <a:spcPct val="120000"/>
              </a:lnSpc>
              <a:buClr>
                <a:srgbClr val="FF0000"/>
              </a:buClr>
              <a:buFont typeface="Wingdings" pitchFamily="2" charset="2"/>
              <a:buChar char="ü"/>
            </a:pPr>
            <a:r>
              <a:rPr lang="ru-RU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НГО</a:t>
            </a:r>
            <a:r>
              <a:rPr lang="ru-RU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– Новокузнецкий городской округ</a:t>
            </a:r>
          </a:p>
          <a:p>
            <a:pPr>
              <a:lnSpc>
                <a:spcPct val="120000"/>
              </a:lnSpc>
              <a:buClr>
                <a:srgbClr val="FF0000"/>
              </a:buClr>
              <a:buFont typeface="Wingdings" pitchFamily="2" charset="2"/>
              <a:buChar char="ü"/>
            </a:pPr>
            <a:r>
              <a:rPr lang="ru-RU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НДФЛ</a:t>
            </a:r>
            <a:r>
              <a:rPr lang="ru-RU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– налог на доходы физических лиц</a:t>
            </a:r>
          </a:p>
          <a:p>
            <a:pPr>
              <a:lnSpc>
                <a:spcPct val="120000"/>
              </a:lnSpc>
              <a:buClr>
                <a:srgbClr val="FF0000"/>
              </a:buClr>
              <a:buFont typeface="Wingdings" pitchFamily="2" charset="2"/>
              <a:buChar char="ü"/>
            </a:pPr>
            <a:r>
              <a:rPr lang="ru-RU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УСН</a:t>
            </a:r>
            <a:r>
              <a:rPr lang="ru-RU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– упрощенная система налогообложения</a:t>
            </a:r>
          </a:p>
          <a:p>
            <a:pPr>
              <a:lnSpc>
                <a:spcPct val="120000"/>
              </a:lnSpc>
              <a:buClr>
                <a:srgbClr val="FF0000"/>
              </a:buClr>
              <a:buFont typeface="Wingdings" pitchFamily="2" charset="2"/>
              <a:buChar char="ü"/>
            </a:pPr>
            <a:r>
              <a:rPr lang="ru-RU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СНД</a:t>
            </a:r>
            <a:r>
              <a:rPr lang="ru-RU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– Совет народных депутатов</a:t>
            </a:r>
          </a:p>
          <a:p>
            <a:pPr>
              <a:lnSpc>
                <a:spcPct val="120000"/>
              </a:lnSpc>
              <a:buClr>
                <a:srgbClr val="FF0000"/>
              </a:buClr>
              <a:buFont typeface="Wingdings" pitchFamily="2" charset="2"/>
              <a:buChar char="ü"/>
            </a:pPr>
            <a:r>
              <a:rPr lang="ru-RU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ФО</a:t>
            </a:r>
            <a:r>
              <a:rPr lang="ru-RU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– финансовый орган</a:t>
            </a:r>
          </a:p>
          <a:p>
            <a:pPr>
              <a:lnSpc>
                <a:spcPct val="120000"/>
              </a:lnSpc>
              <a:buClr>
                <a:srgbClr val="FF0000"/>
              </a:buClr>
              <a:buFont typeface="Wingdings" pitchFamily="2" charset="2"/>
              <a:buChar char="ü"/>
            </a:pPr>
            <a:r>
              <a:rPr lang="ru-RU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ПСД – </a:t>
            </a:r>
            <a:r>
              <a:rPr lang="ru-RU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проектно-сметная документация</a:t>
            </a:r>
          </a:p>
          <a:p>
            <a:pPr>
              <a:lnSpc>
                <a:spcPct val="120000"/>
              </a:lnSpc>
              <a:buClr>
                <a:srgbClr val="FF0000"/>
              </a:buClr>
              <a:buFont typeface="Wingdings" pitchFamily="2" charset="2"/>
              <a:buChar char="ü"/>
            </a:pPr>
            <a:r>
              <a:rPr lang="ru-RU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ПИР –</a:t>
            </a:r>
            <a:r>
              <a:rPr lang="ru-RU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проектно-изыскательские работы</a:t>
            </a:r>
          </a:p>
          <a:p>
            <a:pPr>
              <a:lnSpc>
                <a:spcPct val="120000"/>
              </a:lnSpc>
              <a:buClr>
                <a:srgbClr val="FF0000"/>
              </a:buClr>
              <a:buFont typeface="Wingdings" pitchFamily="2" charset="2"/>
              <a:buChar char="ü"/>
            </a:pPr>
            <a:endParaRPr lang="ru-RU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13" name="Picture 2" descr="D:\Work\Bachti\!!!ВНУТРЕННИЕ\декабрь\презентация\фотозона размер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353675" y="0"/>
            <a:ext cx="1168399" cy="80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cover dir="r"/>
  </p:transition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034BE65-D03A-4C7F-AA65-DDEDBE111AF8}" type="slidenum">
              <a:rPr lang="ru-RU" smtClean="0"/>
              <a:pPr>
                <a:defRPr/>
              </a:pPr>
              <a:t>39</a:t>
            </a:fld>
            <a:endParaRPr lang="ru-RU" dirty="0"/>
          </a:p>
        </p:txBody>
      </p:sp>
      <p:sp>
        <p:nvSpPr>
          <p:cNvPr id="268290" name="AutoShape 2" descr="Районы Новокузнецка на карте с улицами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68292" name="AutoShape 4" descr="Районы Новокузнецка на карте с улицами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68294" name="AutoShape 6" descr="Районы Новокузнецка на карте с улицами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68296" name="AutoShape 8" descr="Районы Новокузнецка на карте с улицами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68298" name="AutoShape 10" descr="https://sanatoriirf.ru/assets/images/goroda-rf/novokuzneck/novokuzneck-karta-rajonov.jpg"/>
          <p:cNvSpPr>
            <a:spLocks noChangeAspect="1" noChangeArrowheads="1"/>
          </p:cNvSpPr>
          <p:nvPr/>
        </p:nvSpPr>
        <p:spPr bwMode="auto">
          <a:xfrm>
            <a:off x="155575" y="-2362200"/>
            <a:ext cx="4933950" cy="493395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68300" name="AutoShape 12" descr="https://sanatoriirf.ru/assets/images/goroda-rf/novokuzneck/novokuzneck-karta-rajonov.jpg"/>
          <p:cNvSpPr>
            <a:spLocks noChangeAspect="1" noChangeArrowheads="1"/>
          </p:cNvSpPr>
          <p:nvPr/>
        </p:nvSpPr>
        <p:spPr bwMode="auto">
          <a:xfrm>
            <a:off x="155575" y="-2362200"/>
            <a:ext cx="4933950" cy="493395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68302" name="Picture 14" descr="https://upload.wikimedia.org/wikipedia/commons/6/6a/Areanvkz.jpg"/>
          <p:cNvPicPr>
            <a:picLocks noChangeAspect="1" noChangeArrowheads="1"/>
          </p:cNvPicPr>
          <p:nvPr/>
        </p:nvPicPr>
        <p:blipFill>
          <a:blip r:embed="rId3" cstate="print">
            <a:lum bright="87000" contrast="-76000"/>
          </a:blip>
          <a:srcRect/>
          <a:stretch>
            <a:fillRect/>
          </a:stretch>
        </p:blipFill>
        <p:spPr bwMode="auto">
          <a:xfrm>
            <a:off x="2180842" y="1674421"/>
            <a:ext cx="9341233" cy="4805754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1266825" y="1857375"/>
            <a:ext cx="77152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pic>
        <p:nvPicPr>
          <p:cNvPr id="12" name="Picture 2" descr="D:\Work\Bachti\!!!ВНУТРЕННИЕ\декабрь\презентация\фотозона размер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353675" y="0"/>
            <a:ext cx="1168399" cy="80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Прямоугольник 14"/>
          <p:cNvSpPr/>
          <p:nvPr/>
        </p:nvSpPr>
        <p:spPr>
          <a:xfrm rot="19185001">
            <a:off x="-702709" y="1526454"/>
            <a:ext cx="650783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i="1" dirty="0" smtClean="0">
                <a:ln/>
                <a:solidFill>
                  <a:srgbClr val="00B05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Спасибо, что посетили </a:t>
            </a:r>
          </a:p>
          <a:p>
            <a:pPr algn="ctr"/>
            <a:r>
              <a:rPr lang="ru-RU" sz="4800" b="1" i="1" dirty="0" smtClean="0">
                <a:ln/>
                <a:solidFill>
                  <a:srgbClr val="00B05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наш сайт!</a:t>
            </a:r>
            <a:endParaRPr lang="ru-RU" sz="4800" b="1" i="1" dirty="0">
              <a:ln/>
              <a:solidFill>
                <a:srgbClr val="00B05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  <p:transition spd="slow">
    <p:cover dir="r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1906" name="Picture 2" descr="Новокузнецк. Районный центр с амбициями мегаполиса. Часть 2 | Томич_Москвич  | Яндекс Дзен"/>
          <p:cNvPicPr>
            <a:picLocks noChangeAspect="1" noChangeArrowheads="1"/>
          </p:cNvPicPr>
          <p:nvPr/>
        </p:nvPicPr>
        <p:blipFill>
          <a:blip r:embed="rId2" cstate="print">
            <a:lum bright="17000" contrast="-9000"/>
          </a:blip>
          <a:srcRect/>
          <a:stretch>
            <a:fillRect/>
          </a:stretch>
        </p:blipFill>
        <p:spPr bwMode="auto">
          <a:xfrm>
            <a:off x="0" y="960142"/>
            <a:ext cx="4382219" cy="5520033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1925" y="1"/>
            <a:ext cx="11210925" cy="647700"/>
          </a:xfrm>
        </p:spPr>
        <p:txBody>
          <a:bodyPr>
            <a:noAutofit/>
          </a:bodyPr>
          <a:lstStyle/>
          <a:p>
            <a:pPr algn="ctr"/>
            <a:r>
              <a:rPr lang="ru-RU" sz="20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Основные характеристики </a:t>
            </a:r>
            <a:br>
              <a:rPr lang="ru-RU" sz="20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</a:br>
            <a:r>
              <a:rPr lang="ru-RU" sz="20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Новокузнецкого городского округа</a:t>
            </a:r>
            <a:endParaRPr lang="ru-RU" sz="2000" b="1" dirty="0" smtClean="0">
              <a:latin typeface="Cambria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034BE65-D03A-4C7F-AA65-DDEDBE111AF8}" type="slidenum">
              <a:rPr lang="ru-RU" smtClean="0"/>
              <a:pPr>
                <a:defRPr/>
              </a:pPr>
              <a:t>4</a:t>
            </a:fld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4682127" y="941372"/>
            <a:ext cx="6583972" cy="23852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73050" algn="ctr">
              <a:spcAft>
                <a:spcPts val="300"/>
              </a:spcAft>
              <a:buClr>
                <a:srgbClr val="FF0000"/>
              </a:buClr>
            </a:pPr>
            <a:r>
              <a:rPr lang="ru-RU" sz="16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Сокращенное наименование – город Новокузнецк. </a:t>
            </a:r>
          </a:p>
          <a:p>
            <a:pPr indent="273050" algn="ctr">
              <a:buClr>
                <a:srgbClr val="FF0000"/>
              </a:buClr>
            </a:pPr>
            <a:r>
              <a:rPr lang="ru-RU" sz="16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Наш город – старейший в Кузбассе, расположен на юге Западной Сибири, на обоих берегах реки Томи. </a:t>
            </a:r>
            <a:endParaRPr lang="en-US" sz="1600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indent="273050" algn="ctr">
              <a:buClr>
                <a:srgbClr val="FF0000"/>
              </a:buClr>
            </a:pPr>
            <a:r>
              <a:rPr lang="ru-RU" sz="16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Он был основан в 1618 году. </a:t>
            </a:r>
          </a:p>
          <a:p>
            <a:pPr indent="273050" algn="ctr">
              <a:buClr>
                <a:srgbClr val="FF0000"/>
              </a:buClr>
            </a:pPr>
            <a:r>
              <a:rPr lang="ru-RU" sz="16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Сегодня Новокузнецк – один из крупнейших металлургических и угледобывающих центров России. </a:t>
            </a:r>
          </a:p>
          <a:p>
            <a:pPr indent="273050" algn="ctr">
              <a:buClr>
                <a:srgbClr val="FF0000"/>
              </a:buClr>
            </a:pPr>
            <a:r>
              <a:rPr lang="ru-RU" sz="16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Площадь города </a:t>
            </a:r>
            <a:r>
              <a:rPr lang="ru-RU" sz="16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424,27 кв. км.</a:t>
            </a:r>
          </a:p>
          <a:p>
            <a:pPr indent="273050" algn="ctr">
              <a:spcAft>
                <a:spcPts val="300"/>
              </a:spcAft>
              <a:buClr>
                <a:srgbClr val="FF0000"/>
              </a:buClr>
            </a:pPr>
            <a:r>
              <a:rPr lang="ru-RU" sz="16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По данным за 2021 год, в городе проживают </a:t>
            </a:r>
            <a:r>
              <a:rPr lang="ru-RU" sz="16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539 858 чел.</a:t>
            </a:r>
            <a:endParaRPr lang="en-US" sz="1600" b="1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indent="273050" algn="ctr">
              <a:spcAft>
                <a:spcPts val="300"/>
              </a:spcAft>
              <a:buClr>
                <a:srgbClr val="FF0000"/>
              </a:buClr>
            </a:pPr>
            <a:r>
              <a:rPr lang="ru-RU" sz="1600" dirty="0" smtClean="0"/>
              <a:t>Город состоит из шести внутригородских районов</a:t>
            </a:r>
            <a:endParaRPr lang="ru-RU" sz="1600" b="1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graphicFrame>
        <p:nvGraphicFramePr>
          <p:cNvPr id="12" name="Таблица 11"/>
          <p:cNvGraphicFramePr>
            <a:graphicFrameLocks noGrp="1"/>
          </p:cNvGraphicFramePr>
          <p:nvPr/>
        </p:nvGraphicFramePr>
        <p:xfrm>
          <a:off x="4746915" y="3481971"/>
          <a:ext cx="6524994" cy="2820074"/>
        </p:xfrm>
        <a:graphic>
          <a:graphicData uri="http://schemas.openxmlformats.org/drawingml/2006/table">
            <a:tbl>
              <a:tblPr firstRow="1" bandRow="1">
                <a:tableStyleId>{85BE263C-DBD7-4A20-BB59-AAB30ACAA65A}</a:tableStyleId>
              </a:tblPr>
              <a:tblGrid>
                <a:gridCol w="2614202"/>
                <a:gridCol w="1649038"/>
                <a:gridCol w="2261754"/>
              </a:tblGrid>
              <a:tr h="808394">
                <a:tc>
                  <a:txBody>
                    <a:bodyPr/>
                    <a:lstStyle/>
                    <a:p>
                      <a:pPr algn="ctr"/>
                      <a:r>
                        <a:rPr lang="ru-RU" sz="1600" u="none" dirty="0">
                          <a:solidFill>
                            <a:schemeClr val="tx1"/>
                          </a:solidFill>
                        </a:rPr>
                        <a:t>Район</a:t>
                      </a:r>
                      <a:endParaRPr lang="ru-RU" sz="1600" u="none" dirty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u="none" dirty="0" smtClean="0">
                          <a:solidFill>
                            <a:schemeClr val="tx1"/>
                          </a:solidFill>
                        </a:rPr>
                        <a:t>Площадь, км²</a:t>
                      </a:r>
                      <a:endParaRPr lang="ru-RU" sz="1600" u="none" dirty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u="none" dirty="0">
                          <a:solidFill>
                            <a:schemeClr val="tx1"/>
                          </a:solidFill>
                        </a:rPr>
                        <a:t>Численность</a:t>
                      </a:r>
                      <a:br>
                        <a:rPr lang="ru-RU" sz="1600" u="none" dirty="0">
                          <a:solidFill>
                            <a:schemeClr val="tx1"/>
                          </a:solidFill>
                        </a:rPr>
                      </a:br>
                      <a:r>
                        <a:rPr lang="ru-RU" sz="1600" u="none" dirty="0">
                          <a:solidFill>
                            <a:schemeClr val="tx1"/>
                          </a:solidFill>
                        </a:rPr>
                        <a:t>населения (2021) </a:t>
                      </a:r>
                      <a:endParaRPr lang="ru-RU" sz="1600" u="none" dirty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anchor="ctr"/>
                </a:tc>
              </a:tr>
              <a:tr h="323358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ru-RU" sz="1600" u="none" kern="1200" dirty="0" smtClean="0"/>
                        <a:t>Центральный</a:t>
                      </a:r>
                      <a:endParaRPr lang="ru-RU" sz="1600" u="none" kern="1200" dirty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u="none" dirty="0"/>
                        <a:t>66,52</a:t>
                      </a:r>
                      <a:endParaRPr lang="ru-RU" sz="1600" u="none" dirty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u="none" dirty="0" smtClean="0"/>
                        <a:t>164</a:t>
                      </a:r>
                      <a:r>
                        <a:rPr lang="ru-RU" sz="1600" u="none" dirty="0"/>
                        <a:t> </a:t>
                      </a:r>
                      <a:r>
                        <a:rPr lang="ru-RU" sz="1600" u="none" dirty="0" smtClean="0"/>
                        <a:t>515 </a:t>
                      </a:r>
                      <a:endParaRPr lang="ru-RU" sz="1600" u="none" dirty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anchor="ctr"/>
                </a:tc>
              </a:tr>
              <a:tr h="323358">
                <a:tc>
                  <a:txBody>
                    <a:bodyPr/>
                    <a:lstStyle/>
                    <a:p>
                      <a:pPr algn="l"/>
                      <a:r>
                        <a:rPr lang="ru-RU" sz="1600" u="none" dirty="0"/>
                        <a:t>Орджоникидзевский</a:t>
                      </a:r>
                      <a:endParaRPr lang="ru-RU" sz="1600" u="none" dirty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u="none" dirty="0"/>
                        <a:t>95,62</a:t>
                      </a:r>
                      <a:endParaRPr lang="ru-RU" sz="1600" u="none" dirty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u="none" dirty="0" smtClean="0"/>
                        <a:t>82</a:t>
                      </a:r>
                      <a:r>
                        <a:rPr lang="ru-RU" sz="1600" u="none" dirty="0"/>
                        <a:t> </a:t>
                      </a:r>
                      <a:r>
                        <a:rPr lang="ru-RU" sz="1600" u="none" dirty="0" smtClean="0"/>
                        <a:t>585 </a:t>
                      </a:r>
                      <a:endParaRPr lang="ru-RU" sz="1600" u="none" dirty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anchor="ctr"/>
                </a:tc>
              </a:tr>
              <a:tr h="323358">
                <a:tc>
                  <a:txBody>
                    <a:bodyPr/>
                    <a:lstStyle/>
                    <a:p>
                      <a:pPr algn="l"/>
                      <a:r>
                        <a:rPr lang="ru-RU" sz="1600" u="none" dirty="0"/>
                        <a:t>Новоильинский</a:t>
                      </a:r>
                      <a:endParaRPr lang="ru-RU" sz="1600" u="none" dirty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u="none" dirty="0"/>
                        <a:t>22,49</a:t>
                      </a:r>
                      <a:endParaRPr lang="ru-RU" sz="1600" u="none" dirty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u="none" dirty="0" smtClean="0"/>
                        <a:t>76</a:t>
                      </a:r>
                      <a:r>
                        <a:rPr lang="ru-RU" sz="1600" u="none" dirty="0"/>
                        <a:t> </a:t>
                      </a:r>
                      <a:r>
                        <a:rPr lang="ru-RU" sz="1600" u="none" dirty="0" smtClean="0"/>
                        <a:t>285</a:t>
                      </a:r>
                      <a:endParaRPr lang="ru-RU" sz="1600" u="none" dirty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anchor="ctr"/>
                </a:tc>
              </a:tr>
              <a:tr h="323358">
                <a:tc>
                  <a:txBody>
                    <a:bodyPr/>
                    <a:lstStyle/>
                    <a:p>
                      <a:pPr algn="l"/>
                      <a:r>
                        <a:rPr lang="ru-RU" sz="1600" u="none" dirty="0"/>
                        <a:t>Куйбышевский</a:t>
                      </a:r>
                      <a:endParaRPr lang="ru-RU" sz="1600" u="none" dirty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u="none" dirty="0"/>
                        <a:t>92,49</a:t>
                      </a:r>
                      <a:endParaRPr lang="ru-RU" sz="1600" u="none" dirty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u="none" dirty="0" smtClean="0"/>
                        <a:t>77</a:t>
                      </a:r>
                      <a:r>
                        <a:rPr lang="ru-RU" sz="1600" u="none" dirty="0"/>
                        <a:t> </a:t>
                      </a:r>
                      <a:r>
                        <a:rPr lang="ru-RU" sz="1600" u="none" dirty="0" smtClean="0"/>
                        <a:t>773 </a:t>
                      </a:r>
                      <a:endParaRPr lang="ru-RU" sz="1600" u="none" dirty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anchor="ctr"/>
                </a:tc>
              </a:tr>
              <a:tr h="323358">
                <a:tc>
                  <a:txBody>
                    <a:bodyPr/>
                    <a:lstStyle/>
                    <a:p>
                      <a:pPr algn="l"/>
                      <a:r>
                        <a:rPr lang="ru-RU" sz="1600" u="none" dirty="0"/>
                        <a:t>Кузнецкий</a:t>
                      </a:r>
                      <a:endParaRPr lang="ru-RU" sz="1600" u="none" dirty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u="none"/>
                        <a:t>36,11</a:t>
                      </a:r>
                      <a:endParaRPr lang="ru-RU" sz="1600" u="none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u="none" dirty="0" smtClean="0"/>
                        <a:t>48</a:t>
                      </a:r>
                      <a:r>
                        <a:rPr lang="ru-RU" sz="1600" u="none" dirty="0"/>
                        <a:t> </a:t>
                      </a:r>
                      <a:r>
                        <a:rPr lang="ru-RU" sz="1600" u="none" dirty="0" smtClean="0"/>
                        <a:t>344 </a:t>
                      </a:r>
                      <a:endParaRPr lang="ru-RU" sz="1600" u="none" dirty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anchor="ctr"/>
                </a:tc>
              </a:tr>
              <a:tr h="323358">
                <a:tc>
                  <a:txBody>
                    <a:bodyPr/>
                    <a:lstStyle/>
                    <a:p>
                      <a:pPr algn="l"/>
                      <a:r>
                        <a:rPr lang="ru-RU" sz="1600" u="none" dirty="0"/>
                        <a:t>Заводской</a:t>
                      </a:r>
                      <a:endParaRPr lang="ru-RU" sz="1600" u="none" dirty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u="none" dirty="0"/>
                        <a:t>109,10</a:t>
                      </a:r>
                      <a:endParaRPr lang="ru-RU" sz="1600" u="none" dirty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u="none" dirty="0" smtClean="0"/>
                        <a:t>95</a:t>
                      </a:r>
                      <a:r>
                        <a:rPr lang="ru-RU" sz="1600" u="none" dirty="0"/>
                        <a:t> </a:t>
                      </a:r>
                      <a:r>
                        <a:rPr lang="ru-RU" sz="1600" u="none" dirty="0" smtClean="0"/>
                        <a:t>081</a:t>
                      </a:r>
                      <a:endParaRPr lang="ru-RU" sz="1600" u="none" dirty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pic>
        <p:nvPicPr>
          <p:cNvPr id="10" name="Picture 2" descr="D:\Work\Bachti\!!!ВНУТРЕННИЕ\декабрь\презентация\фотозона размер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353675" y="0"/>
            <a:ext cx="1168399" cy="80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cover dir="r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14" descr="https://upload.wikimedia.org/wikipedia/commons/6/6a/Areanvkz.jpg"/>
          <p:cNvPicPr>
            <a:picLocks noChangeAspect="1" noChangeArrowheads="1"/>
          </p:cNvPicPr>
          <p:nvPr/>
        </p:nvPicPr>
        <p:blipFill>
          <a:blip r:embed="rId3" cstate="print">
            <a:lum bright="87000" contrast="-76000"/>
          </a:blip>
          <a:srcRect/>
          <a:stretch>
            <a:fillRect/>
          </a:stretch>
        </p:blipFill>
        <p:spPr bwMode="auto">
          <a:xfrm>
            <a:off x="0" y="0"/>
            <a:ext cx="11522075" cy="6480175"/>
          </a:xfrm>
          <a:prstGeom prst="rect">
            <a:avLst/>
          </a:prstGeom>
          <a:noFill/>
        </p:spPr>
      </p:pic>
      <p:graphicFrame>
        <p:nvGraphicFramePr>
          <p:cNvPr id="12" name="Таблица 11"/>
          <p:cNvGraphicFramePr>
            <a:graphicFrameLocks noGrp="1"/>
          </p:cNvGraphicFramePr>
          <p:nvPr/>
        </p:nvGraphicFramePr>
        <p:xfrm>
          <a:off x="176031" y="933027"/>
          <a:ext cx="11129277" cy="5104800"/>
        </p:xfrm>
        <a:graphic>
          <a:graphicData uri="http://schemas.openxmlformats.org/drawingml/2006/table">
            <a:tbl>
              <a:tblPr firstRow="1" bandRow="1">
                <a:tableStyleId>{85BE263C-DBD7-4A20-BB59-AAB30ACAA65A}</a:tableStyleId>
              </a:tblPr>
              <a:tblGrid>
                <a:gridCol w="5902152"/>
                <a:gridCol w="2042387"/>
                <a:gridCol w="1661603"/>
                <a:gridCol w="1523135"/>
              </a:tblGrid>
              <a:tr h="360000"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solidFill>
                            <a:schemeClr val="tx1"/>
                          </a:solidFill>
                        </a:rPr>
                        <a:t>Наименование показателя</a:t>
                      </a:r>
                      <a:endParaRPr lang="ru-RU" sz="1500" dirty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115221" marR="115221" marT="43201" marB="43201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500" kern="1200" dirty="0" smtClean="0">
                          <a:solidFill>
                            <a:schemeClr val="tx1"/>
                          </a:solidFill>
                        </a:rPr>
                        <a:t>Единица измерения</a:t>
                      </a:r>
                      <a:endParaRPr lang="ru-RU" sz="1500" b="1" kern="1200" dirty="0" smtClean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12002" marR="12002" marT="9000" marB="0" anchor="ctr"/>
                </a:tc>
                <a:tc>
                  <a:txBody>
                    <a:bodyPr/>
                    <a:lstStyle/>
                    <a:p>
                      <a:pPr marL="0" algn="ctr" defTabSz="685800" rtl="0" eaLnBrk="1" fontAlgn="b" latinLnBrk="0" hangingPunct="1"/>
                      <a:r>
                        <a:rPr lang="ru-RU" sz="1500" u="none" strike="noStrike" kern="1200" dirty="0" smtClean="0">
                          <a:solidFill>
                            <a:schemeClr val="tx1"/>
                          </a:solidFill>
                        </a:rPr>
                        <a:t>2020 год </a:t>
                      </a:r>
                      <a:endParaRPr lang="ru-RU" sz="1500" b="1" i="0" u="none" strike="noStrike" kern="1200" dirty="0" smtClean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12002" marR="12002" marT="9000" marB="0" anchor="ctr"/>
                </a:tc>
                <a:tc>
                  <a:txBody>
                    <a:bodyPr/>
                    <a:lstStyle/>
                    <a:p>
                      <a:pPr marL="0" algn="ctr" defTabSz="685800" rtl="0" eaLnBrk="1" fontAlgn="b" latinLnBrk="0" hangingPunct="1"/>
                      <a:r>
                        <a:rPr lang="ru-RU" sz="1500" u="none" strike="noStrike" kern="1200" dirty="0" smtClean="0">
                          <a:solidFill>
                            <a:schemeClr val="tx1"/>
                          </a:solidFill>
                        </a:rPr>
                        <a:t>2021 год </a:t>
                      </a:r>
                      <a:endParaRPr lang="ru-RU" sz="1500" b="1" i="0" u="none" strike="noStrike" kern="1200" dirty="0" smtClean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12002" marR="12002" marT="9000" marB="0" anchor="ctr"/>
                </a:tc>
              </a:tr>
              <a:tr h="360000">
                <a:tc>
                  <a:txBody>
                    <a:bodyPr/>
                    <a:lstStyle/>
                    <a:p>
                      <a:pPr marL="85725" indent="0" algn="l" fontAlgn="b"/>
                      <a:r>
                        <a:rPr lang="ru-RU" sz="1500" u="none" strike="noStrike" kern="1200" dirty="0"/>
                        <a:t>Оборот организаций </a:t>
                      </a:r>
                      <a:r>
                        <a:rPr lang="ru-RU" sz="1500" u="none" strike="noStrike" kern="1200" dirty="0" smtClean="0"/>
                        <a:t>(</a:t>
                      </a:r>
                      <a:r>
                        <a:rPr lang="ru-RU" sz="1500" u="none" strike="noStrike" kern="1200" dirty="0"/>
                        <a:t>без субъектов малого предпринимательства)</a:t>
                      </a:r>
                      <a:endParaRPr lang="ru-RU" sz="1500" b="0" i="0" u="none" strike="noStrike" kern="1200" dirty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12002" marR="12002" marT="9000" marB="0" anchor="ctr"/>
                </a:tc>
                <a:tc>
                  <a:txBody>
                    <a:bodyPr/>
                    <a:lstStyle/>
                    <a:p>
                      <a:pPr marL="0" algn="ctr" defTabSz="685800" rtl="0" eaLnBrk="1" fontAlgn="b" latinLnBrk="0" hangingPunct="1"/>
                      <a:r>
                        <a:rPr lang="ru-RU" sz="1500" u="none" strike="noStrike" kern="1200" dirty="0" smtClean="0"/>
                        <a:t> в действующих ценах, млн. </a:t>
                      </a:r>
                      <a:r>
                        <a:rPr lang="ru-RU" sz="1500" u="none" strike="noStrike" kern="1200" dirty="0"/>
                        <a:t>рублей</a:t>
                      </a:r>
                      <a:endParaRPr lang="ru-RU" sz="1500" b="0" i="0" u="none" strike="noStrike" kern="1200" dirty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12002" marR="12002" marT="9000" marB="0" anchor="ctr"/>
                </a:tc>
                <a:tc>
                  <a:txBody>
                    <a:bodyPr/>
                    <a:lstStyle/>
                    <a:p>
                      <a:pPr marL="0" algn="r" defTabSz="685800" rtl="0" eaLnBrk="1" fontAlgn="b" latinLnBrk="0" hangingPunct="1"/>
                      <a:r>
                        <a:rPr lang="ru-RU" sz="1500" kern="1200" dirty="0" smtClean="0"/>
                        <a:t>860 964</a:t>
                      </a:r>
                      <a:endParaRPr lang="ru-RU" sz="1500" b="0" i="0" u="none" strike="noStrike" kern="1200" dirty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12002" marR="12002" marT="900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500" dirty="0" smtClean="0"/>
                        <a:t>1 308 806,5</a:t>
                      </a:r>
                      <a:endParaRPr lang="ru-RU" sz="15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12002" marR="12002" marT="9000" marB="0" anchor="ctr"/>
                </a:tc>
              </a:tr>
              <a:tr h="360000">
                <a:tc>
                  <a:txBody>
                    <a:bodyPr/>
                    <a:lstStyle/>
                    <a:p>
                      <a:pPr marL="85725" indent="0" algn="l" fontAlgn="b"/>
                      <a:r>
                        <a:rPr lang="ru-RU" sz="1500" u="none" strike="noStrike" kern="1200" dirty="0"/>
                        <a:t>Инвестиции в основной капитал за счет всех источников финансирования</a:t>
                      </a:r>
                      <a:endParaRPr lang="ru-RU" sz="1500" b="0" i="0" u="none" strike="noStrike" kern="1200" dirty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12002" marR="12002" marT="9000" marB="0" anchor="ctr"/>
                </a:tc>
                <a:tc>
                  <a:txBody>
                    <a:bodyPr/>
                    <a:lstStyle/>
                    <a:p>
                      <a:pPr marL="0" algn="ctr" defTabSz="685800" rtl="0" eaLnBrk="1" fontAlgn="b" latinLnBrk="0" hangingPunct="1"/>
                      <a:r>
                        <a:rPr lang="ru-RU" sz="1500" u="none" strike="noStrike" kern="1200" dirty="0" smtClean="0"/>
                        <a:t> млрд. </a:t>
                      </a:r>
                      <a:r>
                        <a:rPr lang="ru-RU" sz="1500" u="none" strike="noStrike" kern="1200" dirty="0"/>
                        <a:t>рублей</a:t>
                      </a:r>
                      <a:endParaRPr lang="ru-RU" sz="1500" b="0" i="0" u="none" strike="noStrike" kern="1200" dirty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12002" marR="12002" marT="9000" marB="0" anchor="ctr"/>
                </a:tc>
                <a:tc>
                  <a:txBody>
                    <a:bodyPr/>
                    <a:lstStyle/>
                    <a:p>
                      <a:pPr marL="0" algn="r" defTabSz="685800" rtl="0" eaLnBrk="1" fontAlgn="b" latinLnBrk="0" hangingPunct="1"/>
                      <a:r>
                        <a:rPr lang="ru-RU" sz="1500" u="none" strike="noStrike" kern="1200" dirty="0" smtClean="0"/>
                        <a:t>32,503</a:t>
                      </a:r>
                      <a:endParaRPr lang="ru-RU" sz="1500" b="0" i="0" u="none" strike="noStrike" kern="1200" dirty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12002" marR="12002" marT="900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500" dirty="0" smtClean="0"/>
                        <a:t>46,985*</a:t>
                      </a:r>
                      <a:endParaRPr lang="ru-RU" sz="15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12002" marR="12002" marT="9000" marB="0" anchor="ctr"/>
                </a:tc>
              </a:tr>
              <a:tr h="360000">
                <a:tc>
                  <a:txBody>
                    <a:bodyPr/>
                    <a:lstStyle/>
                    <a:p>
                      <a:pPr marL="85725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500" u="none" strike="noStrike" kern="1200" dirty="0" smtClean="0"/>
                        <a:t>Прибыль крупных и средних организаций</a:t>
                      </a:r>
                      <a:endParaRPr lang="ru-RU" sz="1500" u="none" strike="noStrike" kern="1200" dirty="0" smtClean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12002" marR="12002" marT="9000" marB="0" anchor="ctr"/>
                </a:tc>
                <a:tc>
                  <a:txBody>
                    <a:bodyPr/>
                    <a:lstStyle/>
                    <a:p>
                      <a:pPr marL="0" algn="ctr" defTabSz="685800" rtl="0" eaLnBrk="1" fontAlgn="b" latinLnBrk="0" hangingPunct="1"/>
                      <a:r>
                        <a:rPr lang="ru-RU" sz="1500" u="none" strike="noStrike" kern="1200" dirty="0" smtClean="0"/>
                        <a:t>млн. рублей</a:t>
                      </a:r>
                      <a:endParaRPr lang="ru-RU" sz="1500" b="0" i="0" u="none" strike="noStrike" kern="1200" dirty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12002" marR="12002" marT="9000" marB="0" anchor="ctr"/>
                </a:tc>
                <a:tc>
                  <a:txBody>
                    <a:bodyPr/>
                    <a:lstStyle/>
                    <a:p>
                      <a:pPr marL="85725" indent="0" algn="r" defTabSz="914400" rtl="0" eaLnBrk="1" fontAlgn="b" latinLnBrk="0" hangingPunct="1"/>
                      <a:r>
                        <a:rPr lang="ru-RU" sz="1500" u="none" strike="noStrike" kern="1200" dirty="0" smtClean="0"/>
                        <a:t>54 548</a:t>
                      </a:r>
                      <a:endParaRPr lang="ru-RU" sz="1500" u="none" strike="noStrike" kern="1200" dirty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12002" marR="12002" marT="9000" marB="0" anchor="ctr"/>
                </a:tc>
                <a:tc>
                  <a:txBody>
                    <a:bodyPr/>
                    <a:lstStyle/>
                    <a:p>
                      <a:pPr marL="85725" indent="0" algn="r" defTabSz="914400" rtl="0" eaLnBrk="1" fontAlgn="b" latinLnBrk="0" hangingPunct="1"/>
                      <a:r>
                        <a:rPr lang="ru-RU" sz="1500" u="none" strike="noStrike" kern="1200" dirty="0" smtClean="0"/>
                        <a:t>187 203</a:t>
                      </a:r>
                      <a:endParaRPr lang="ru-RU" sz="1500" u="none" strike="noStrike" kern="1200" dirty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12002" marR="12002" marT="9000" marB="0" anchor="ctr"/>
                </a:tc>
              </a:tr>
              <a:tr h="360000">
                <a:tc>
                  <a:txBody>
                    <a:bodyPr/>
                    <a:lstStyle/>
                    <a:p>
                      <a:pPr marL="85725" indent="0" algn="l" defTabSz="914400" rtl="0" eaLnBrk="1" fontAlgn="b" latinLnBrk="0" hangingPunct="1"/>
                      <a:r>
                        <a:rPr lang="ru-RU" sz="1500" u="none" strike="noStrike" kern="1200" dirty="0" smtClean="0"/>
                        <a:t>Объем промышленного производства</a:t>
                      </a:r>
                      <a:endParaRPr lang="ru-RU" sz="1500" u="none" strike="noStrike" kern="1200" dirty="0" smtClean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12002" marR="12002" marT="9000" marB="0" anchor="ctr"/>
                </a:tc>
                <a:tc>
                  <a:txBody>
                    <a:bodyPr/>
                    <a:lstStyle/>
                    <a:p>
                      <a:pPr marL="0" algn="ctr" defTabSz="685800" rtl="0" eaLnBrk="1" fontAlgn="b" latinLnBrk="0" hangingPunct="1"/>
                      <a:r>
                        <a:rPr lang="ru-RU" sz="1500" u="none" strike="noStrike" kern="1200" dirty="0" smtClean="0"/>
                        <a:t>млн. рублей</a:t>
                      </a:r>
                      <a:endParaRPr lang="ru-RU" sz="1500" b="0" i="0" u="none" strike="noStrike" kern="1200" dirty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12002" marR="12002" marT="9000" marB="0" anchor="ctr"/>
                </a:tc>
                <a:tc>
                  <a:txBody>
                    <a:bodyPr/>
                    <a:lstStyle/>
                    <a:p>
                      <a:pPr marL="85725" indent="0" algn="r" defTabSz="914400" rtl="0" eaLnBrk="1" fontAlgn="b" latinLnBrk="0" hangingPunct="1"/>
                      <a:r>
                        <a:rPr lang="ru-RU" sz="1500" u="none" strike="noStrike" kern="1200" dirty="0" smtClean="0"/>
                        <a:t>468 444,8</a:t>
                      </a:r>
                      <a:endParaRPr lang="ru-RU" sz="1500" u="none" strike="noStrike" kern="1200" dirty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12002" marR="12002" marT="9000" marB="0" anchor="ctr"/>
                </a:tc>
                <a:tc>
                  <a:txBody>
                    <a:bodyPr/>
                    <a:lstStyle/>
                    <a:p>
                      <a:pPr marL="85725" indent="0" algn="r" defTabSz="914400" rtl="0" eaLnBrk="1" fontAlgn="b" latinLnBrk="0" hangingPunct="1"/>
                      <a:r>
                        <a:rPr lang="ru-RU" sz="1500" u="none" strike="noStrike" kern="1200" dirty="0" smtClean="0"/>
                        <a:t>728 687,8</a:t>
                      </a:r>
                      <a:endParaRPr lang="ru-RU" sz="1500" u="none" strike="noStrike" kern="1200" dirty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12002" marR="12002" marT="9000" marB="0" anchor="ctr"/>
                </a:tc>
              </a:tr>
              <a:tr h="360000">
                <a:tc>
                  <a:txBody>
                    <a:bodyPr/>
                    <a:lstStyle/>
                    <a:p>
                      <a:pPr marL="85725" indent="0" algn="l" fontAlgn="b"/>
                      <a:r>
                        <a:rPr lang="ru-RU" sz="1500" u="none" strike="noStrike" kern="1200" dirty="0"/>
                        <a:t>Объем платных услуг населению </a:t>
                      </a:r>
                      <a:endParaRPr lang="ru-RU" sz="1500" b="0" i="0" u="none" strike="noStrike" kern="1200" dirty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12002" marR="12002" marT="9000" marB="0" anchor="ctr"/>
                </a:tc>
                <a:tc>
                  <a:txBody>
                    <a:bodyPr/>
                    <a:lstStyle/>
                    <a:p>
                      <a:pPr marL="0" algn="ctr" defTabSz="685800" rtl="0" eaLnBrk="1" fontAlgn="b" latinLnBrk="0" hangingPunct="1"/>
                      <a:r>
                        <a:rPr lang="ru-RU" sz="1500" u="none" strike="noStrike" kern="1200" dirty="0" smtClean="0"/>
                        <a:t> млн. </a:t>
                      </a:r>
                      <a:r>
                        <a:rPr lang="ru-RU" sz="1500" u="none" strike="noStrike" kern="1200" dirty="0"/>
                        <a:t>рублей</a:t>
                      </a:r>
                      <a:endParaRPr lang="ru-RU" sz="1500" b="0" i="0" u="none" strike="noStrike" kern="1200" dirty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12002" marR="12002" marT="9000" marB="0" anchor="ctr"/>
                </a:tc>
                <a:tc>
                  <a:txBody>
                    <a:bodyPr/>
                    <a:lstStyle/>
                    <a:p>
                      <a:pPr marL="0" algn="r" defTabSz="685800" rtl="0" eaLnBrk="1" fontAlgn="b" latinLnBrk="0" hangingPunct="1"/>
                      <a:r>
                        <a:rPr lang="ru-RU" sz="1500" u="none" strike="noStrike" kern="1200" dirty="0" smtClean="0"/>
                        <a:t>23 084</a:t>
                      </a:r>
                      <a:endParaRPr lang="ru-RU" sz="1500" b="0" i="0" u="none" strike="noStrike" kern="1200" dirty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12002" marR="12002" marT="900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500" dirty="0" smtClean="0"/>
                        <a:t>25 955</a:t>
                      </a:r>
                      <a:endParaRPr lang="ru-RU" sz="15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12002" marR="12002" marT="9000" marB="0" anchor="ctr"/>
                </a:tc>
              </a:tr>
              <a:tr h="360000">
                <a:tc>
                  <a:txBody>
                    <a:bodyPr/>
                    <a:lstStyle/>
                    <a:p>
                      <a:pPr marL="85725" indent="0" algn="l" fontAlgn="b"/>
                      <a:r>
                        <a:rPr lang="ru-RU" sz="1500" u="none" strike="noStrike" kern="1200" dirty="0"/>
                        <a:t>Ввод в действие жилых домов</a:t>
                      </a:r>
                      <a:endParaRPr lang="ru-RU" sz="1500" b="0" i="0" u="none" strike="noStrike" kern="1200" dirty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12002" marR="12002" marT="9000" marB="0" anchor="ctr"/>
                </a:tc>
                <a:tc>
                  <a:txBody>
                    <a:bodyPr/>
                    <a:lstStyle/>
                    <a:p>
                      <a:pPr marL="0" algn="ctr" defTabSz="685800" rtl="0" eaLnBrk="1" fontAlgn="b" latinLnBrk="0" hangingPunct="1"/>
                      <a:r>
                        <a:rPr lang="ru-RU" sz="1500" u="none" strike="noStrike" kern="1200" dirty="0" smtClean="0"/>
                        <a:t> тыс. кв. м.</a:t>
                      </a:r>
                      <a:endParaRPr lang="ru-RU" sz="1500" b="0" i="0" u="none" strike="noStrike" kern="1200" dirty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12002" marR="12002" marT="9000" marB="0" anchor="ctr"/>
                </a:tc>
                <a:tc>
                  <a:txBody>
                    <a:bodyPr/>
                    <a:lstStyle/>
                    <a:p>
                      <a:pPr marL="0" algn="r" defTabSz="685800" rtl="0" eaLnBrk="1" fontAlgn="b" latinLnBrk="0" hangingPunct="1"/>
                      <a:r>
                        <a:rPr lang="ru-RU" sz="1500" kern="1200" dirty="0" smtClean="0"/>
                        <a:t>149,9</a:t>
                      </a:r>
                      <a:endParaRPr lang="ru-RU" sz="1500" b="0" i="0" u="none" strike="noStrike" kern="1200" dirty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12002" marR="12002" marT="900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500" dirty="0" smtClean="0"/>
                        <a:t>120,7</a:t>
                      </a:r>
                      <a:endParaRPr lang="ru-RU" sz="15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12002" marR="12002" marT="9000" marB="0" anchor="ctr"/>
                </a:tc>
              </a:tr>
              <a:tr h="360000">
                <a:tc>
                  <a:txBody>
                    <a:bodyPr/>
                    <a:lstStyle/>
                    <a:p>
                      <a:pPr marL="85725" indent="0" algn="l" fontAlgn="b"/>
                      <a:r>
                        <a:rPr lang="ru-RU" sz="1500" u="none" strike="noStrike" kern="1200" dirty="0"/>
                        <a:t>Индекс потребительских цен в Кемеровской </a:t>
                      </a:r>
                      <a:r>
                        <a:rPr lang="ru-RU" sz="1500" u="none" strike="noStrike" kern="1200" dirty="0" smtClean="0"/>
                        <a:t>области - Кузбассе</a:t>
                      </a:r>
                      <a:endParaRPr lang="ru-RU" sz="1500" b="0" i="0" u="none" strike="noStrike" kern="1200" dirty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12002" marR="12002" marT="9000" marB="0" anchor="ctr"/>
                </a:tc>
                <a:tc>
                  <a:txBody>
                    <a:bodyPr/>
                    <a:lstStyle/>
                    <a:p>
                      <a:pPr marL="0" algn="ctr" defTabSz="685800" rtl="0" eaLnBrk="1" fontAlgn="b" latinLnBrk="0" hangingPunct="1"/>
                      <a:r>
                        <a:rPr lang="ru-RU" sz="1500" u="none" strike="noStrike" kern="1200" dirty="0" smtClean="0"/>
                        <a:t> % </a:t>
                      </a:r>
                      <a:r>
                        <a:rPr lang="ru-RU" sz="1500" u="none" strike="noStrike" kern="1200" dirty="0"/>
                        <a:t>к </a:t>
                      </a:r>
                      <a:r>
                        <a:rPr lang="ru-RU" sz="1500" u="none" strike="noStrike" kern="1200" dirty="0" smtClean="0"/>
                        <a:t>аналогичному</a:t>
                      </a:r>
                      <a:r>
                        <a:rPr lang="ru-RU" sz="1500" u="none" strike="noStrike" kern="1200" baseline="0" dirty="0" smtClean="0"/>
                        <a:t> периоду</a:t>
                      </a:r>
                      <a:endParaRPr lang="ru-RU" sz="1500" b="0" i="0" u="none" strike="noStrike" kern="1200" dirty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12002" marR="12002" marT="9000" marB="0" anchor="ctr"/>
                </a:tc>
                <a:tc>
                  <a:txBody>
                    <a:bodyPr/>
                    <a:lstStyle/>
                    <a:p>
                      <a:pPr marL="0" algn="r" defTabSz="685800" rtl="0" eaLnBrk="1" fontAlgn="b" latinLnBrk="0" hangingPunct="1"/>
                      <a:r>
                        <a:rPr lang="ru-RU" sz="1500" u="none" strike="noStrike" kern="1200" dirty="0" smtClean="0"/>
                        <a:t>104,6</a:t>
                      </a:r>
                      <a:endParaRPr lang="ru-RU" sz="1500" b="0" i="0" u="none" strike="noStrike" kern="1200" dirty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12002" marR="12002" marT="900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500" dirty="0" smtClean="0"/>
                        <a:t>109,2</a:t>
                      </a:r>
                      <a:endParaRPr lang="ru-RU" sz="15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12002" marR="12002" marT="9000" marB="0" anchor="ctr"/>
                </a:tc>
              </a:tr>
              <a:tr h="360000">
                <a:tc>
                  <a:txBody>
                    <a:bodyPr/>
                    <a:lstStyle/>
                    <a:p>
                      <a:pPr marL="85725" indent="0" algn="l" fontAlgn="b"/>
                      <a:r>
                        <a:rPr lang="ru-RU" sz="1500" u="none" strike="noStrike" kern="1200" dirty="0"/>
                        <a:t>Численность постоянного населения</a:t>
                      </a:r>
                      <a:endParaRPr lang="ru-RU" sz="1500" b="0" i="0" u="none" strike="noStrike" kern="1200" dirty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12002" marR="12002" marT="9000" marB="0" anchor="ctr"/>
                </a:tc>
                <a:tc>
                  <a:txBody>
                    <a:bodyPr/>
                    <a:lstStyle/>
                    <a:p>
                      <a:pPr marL="0" algn="ctr" defTabSz="685800" rtl="0" eaLnBrk="1" fontAlgn="b" latinLnBrk="0" hangingPunct="1"/>
                      <a:r>
                        <a:rPr lang="ru-RU" sz="1500" u="none" strike="noStrike" kern="1200" dirty="0" smtClean="0"/>
                        <a:t> тыс. </a:t>
                      </a:r>
                      <a:r>
                        <a:rPr lang="ru-RU" sz="1500" u="none" strike="noStrike" kern="1200" dirty="0"/>
                        <a:t>человек</a:t>
                      </a:r>
                      <a:endParaRPr lang="ru-RU" sz="1500" b="0" i="0" u="none" strike="noStrike" kern="1200" dirty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12002" marR="12002" marT="9000" marB="0" anchor="ctr"/>
                </a:tc>
                <a:tc>
                  <a:txBody>
                    <a:bodyPr/>
                    <a:lstStyle/>
                    <a:p>
                      <a:pPr marL="0" algn="r" defTabSz="685800" rtl="0" eaLnBrk="1" fontAlgn="b" latinLnBrk="0" hangingPunct="1"/>
                      <a:r>
                        <a:rPr lang="ru-RU" sz="1500" u="none" strike="noStrike" kern="1200" dirty="0" smtClean="0"/>
                        <a:t>544,6</a:t>
                      </a:r>
                      <a:endParaRPr lang="ru-RU" sz="1500" b="0" i="0" u="none" strike="noStrike" kern="1200" dirty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12002" marR="12002" marT="900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500" dirty="0" smtClean="0"/>
                        <a:t>539,8</a:t>
                      </a:r>
                      <a:endParaRPr lang="ru-RU" sz="15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12002" marR="12002" marT="9000" marB="0" anchor="ctr"/>
                </a:tc>
              </a:tr>
              <a:tr h="360000">
                <a:tc>
                  <a:txBody>
                    <a:bodyPr/>
                    <a:lstStyle/>
                    <a:p>
                      <a:pPr marL="85725" indent="0" algn="l" fontAlgn="b"/>
                      <a:r>
                        <a:rPr lang="ru-RU" sz="1500" u="none" strike="noStrike" kern="1200" dirty="0" smtClean="0"/>
                        <a:t>Номинальная начисленная заработная плата работников организаций (без субъектов малого предпринимательства)</a:t>
                      </a:r>
                      <a:endParaRPr lang="ru-RU" sz="1500" b="0" i="0" u="none" strike="noStrike" kern="1200" dirty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12002" marR="12002" marT="9000" marB="0" anchor="ctr"/>
                </a:tc>
                <a:tc>
                  <a:txBody>
                    <a:bodyPr/>
                    <a:lstStyle/>
                    <a:p>
                      <a:pPr marL="0" algn="ctr" defTabSz="685800" rtl="0" eaLnBrk="1" fontAlgn="b" latinLnBrk="0" hangingPunct="1"/>
                      <a:r>
                        <a:rPr lang="ru-RU" sz="1500" u="none" strike="noStrike" kern="1200" dirty="0" smtClean="0"/>
                        <a:t> рублей</a:t>
                      </a:r>
                      <a:endParaRPr lang="ru-RU" sz="1500" b="0" i="0" u="none" strike="noStrike" kern="1200" dirty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12002" marR="12002" marT="9000" marB="0" anchor="ctr"/>
                </a:tc>
                <a:tc>
                  <a:txBody>
                    <a:bodyPr/>
                    <a:lstStyle/>
                    <a:p>
                      <a:pPr marL="0" algn="r" defTabSz="685800" rtl="0" eaLnBrk="1" fontAlgn="b" latinLnBrk="0" hangingPunct="1"/>
                      <a:r>
                        <a:rPr lang="ru-RU" sz="1500" kern="1200" dirty="0" smtClean="0"/>
                        <a:t>48 610,6 </a:t>
                      </a:r>
                      <a:endParaRPr lang="ru-RU" sz="1500" b="0" i="0" u="none" strike="noStrike" kern="1200" dirty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12002" marR="12002" marT="900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500" dirty="0" smtClean="0"/>
                        <a:t>53 735</a:t>
                      </a:r>
                      <a:endParaRPr lang="ru-RU" sz="15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12002" marR="12002" marT="9000" marB="0" anchor="ctr"/>
                </a:tc>
              </a:tr>
              <a:tr h="360000">
                <a:tc>
                  <a:txBody>
                    <a:bodyPr/>
                    <a:lstStyle/>
                    <a:p>
                      <a:pPr marL="96838" marR="0" indent="0" algn="l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500" u="none" strike="noStrike" kern="1200" dirty="0" smtClean="0"/>
                        <a:t>Фонд оплаты труда</a:t>
                      </a:r>
                      <a:endParaRPr lang="ru-RU" sz="1500" b="0" i="0" u="none" strike="noStrike" kern="1200" dirty="0" smtClean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12002" marR="12002" marT="9000" marB="0" anchor="ctr"/>
                </a:tc>
                <a:tc>
                  <a:txBody>
                    <a:bodyPr/>
                    <a:lstStyle/>
                    <a:p>
                      <a:pPr marL="0" algn="ctr" defTabSz="685800" rtl="0" eaLnBrk="1" fontAlgn="b" latinLnBrk="0" hangingPunct="1"/>
                      <a:r>
                        <a:rPr lang="ru-RU" sz="1500" u="none" strike="noStrike" kern="1200" dirty="0" smtClean="0"/>
                        <a:t>млн. рублей</a:t>
                      </a:r>
                      <a:endParaRPr lang="ru-RU" sz="1500" b="0" i="0" u="none" strike="noStrike" kern="1200" dirty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12002" marR="12002" marT="9000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ru-RU" sz="1500" kern="1200" dirty="0" smtClean="0"/>
                        <a:t>74 149,919</a:t>
                      </a:r>
                      <a:endParaRPr lang="ru-RU" sz="1500" kern="1200" dirty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12002" marR="12002" marT="9000" marB="0" anchor="ctr"/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r>
                        <a:rPr lang="ru-RU" sz="1500" kern="1200" dirty="0" smtClean="0"/>
                        <a:t>80 673,308</a:t>
                      </a:r>
                      <a:endParaRPr lang="ru-RU" sz="1500" kern="1200" dirty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12002" marR="12002" marT="9000" marB="0" anchor="ctr"/>
                </a:tc>
              </a:tr>
              <a:tr h="360000">
                <a:tc>
                  <a:txBody>
                    <a:bodyPr/>
                    <a:lstStyle/>
                    <a:p>
                      <a:pPr marL="85725" indent="0" algn="l" defTabSz="914400" rtl="0" eaLnBrk="1" fontAlgn="b" latinLnBrk="0" hangingPunct="1"/>
                      <a:r>
                        <a:rPr lang="ru-RU" sz="1500" u="none" strike="noStrike" kern="1200" dirty="0" smtClean="0"/>
                        <a:t>Среднемесячная заработная плата работников организаций</a:t>
                      </a:r>
                      <a:endParaRPr lang="ru-RU" sz="1500" u="none" strike="noStrike" kern="1200" dirty="0" smtClean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12002" marR="12002" marT="9000" marB="0" anchor="ctr"/>
                </a:tc>
                <a:tc>
                  <a:txBody>
                    <a:bodyPr/>
                    <a:lstStyle/>
                    <a:p>
                      <a:pPr marL="85725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500" u="none" strike="noStrike" kern="1200" dirty="0" smtClean="0"/>
                        <a:t>рублей</a:t>
                      </a:r>
                      <a:endParaRPr lang="ru-RU" sz="1500" u="none" strike="noStrike" kern="1200" dirty="0" smtClean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12002" marR="12002" marT="9000" marB="0" anchor="ctr"/>
                </a:tc>
                <a:tc>
                  <a:txBody>
                    <a:bodyPr/>
                    <a:lstStyle/>
                    <a:p>
                      <a:pPr marL="85725" indent="0" algn="r" defTabSz="914400" rtl="0" eaLnBrk="1" fontAlgn="b" latinLnBrk="0" hangingPunct="1"/>
                      <a:r>
                        <a:rPr lang="ru-RU" sz="1500" u="none" strike="noStrike" kern="1200" dirty="0" smtClean="0"/>
                        <a:t>44 008,0</a:t>
                      </a:r>
                      <a:endParaRPr lang="ru-RU" sz="1500" u="none" strike="noStrike" kern="1200" dirty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12002" marR="12002" marT="9000" marB="0" anchor="ctr"/>
                </a:tc>
                <a:tc>
                  <a:txBody>
                    <a:bodyPr/>
                    <a:lstStyle/>
                    <a:p>
                      <a:pPr marL="0" indent="0" algn="r" defTabSz="914400" rtl="0" eaLnBrk="1" fontAlgn="b" latinLnBrk="0" hangingPunct="1"/>
                      <a:r>
                        <a:rPr lang="ru-RU" sz="1500" u="none" strike="noStrike" kern="1200" dirty="0" err="1" smtClean="0"/>
                        <a:t>х</a:t>
                      </a:r>
                      <a:endParaRPr lang="ru-RU" sz="1500" u="none" strike="noStrike" kern="1200" dirty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12002" marR="12002" marT="9000" marB="0" anchor="ctr"/>
                </a:tc>
              </a:tr>
              <a:tr h="360000">
                <a:tc>
                  <a:txBody>
                    <a:bodyPr/>
                    <a:lstStyle/>
                    <a:p>
                      <a:pPr marL="85725" indent="0" algn="l" defTabSz="914400" rtl="0" eaLnBrk="1" fontAlgn="b" latinLnBrk="0" hangingPunct="1"/>
                      <a:r>
                        <a:rPr lang="ru-RU" sz="1500" u="none" strike="noStrike" kern="1200" dirty="0"/>
                        <a:t>Численность зарегистрированных безработных</a:t>
                      </a:r>
                      <a:endParaRPr lang="ru-RU" sz="1500" u="none" strike="noStrike" kern="1200" dirty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15123" marR="15123" marT="8504" marB="0" anchor="ctr"/>
                </a:tc>
                <a:tc>
                  <a:txBody>
                    <a:bodyPr/>
                    <a:lstStyle/>
                    <a:p>
                      <a:pPr marL="85725" indent="0" algn="ctr" defTabSz="914400" rtl="0" eaLnBrk="1" fontAlgn="b" latinLnBrk="0" hangingPunct="1"/>
                      <a:r>
                        <a:rPr lang="ru-RU" sz="1500" u="none" strike="noStrike" kern="1200" dirty="0" smtClean="0"/>
                        <a:t>тыс.</a:t>
                      </a:r>
                      <a:r>
                        <a:rPr lang="ru-RU" sz="1500" u="none" strike="noStrike" kern="1200" baseline="0" dirty="0" smtClean="0"/>
                        <a:t> </a:t>
                      </a:r>
                      <a:r>
                        <a:rPr lang="ru-RU" sz="1500" u="none" strike="noStrike" kern="1200" dirty="0" smtClean="0"/>
                        <a:t>человек</a:t>
                      </a:r>
                      <a:endParaRPr lang="ru-RU" sz="1500" u="none" strike="noStrike" kern="1200" dirty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15123" marR="15123" marT="8504" marB="0" anchor="ctr"/>
                </a:tc>
                <a:tc>
                  <a:txBody>
                    <a:bodyPr/>
                    <a:lstStyle/>
                    <a:p>
                      <a:pPr marL="85725" indent="0" algn="r" defTabSz="914400" rtl="0" eaLnBrk="1" fontAlgn="b" latinLnBrk="0" hangingPunct="1"/>
                      <a:r>
                        <a:rPr lang="ru-RU" sz="1500" u="none" strike="noStrike" kern="1200" dirty="0" smtClean="0"/>
                        <a:t>8,253</a:t>
                      </a:r>
                      <a:endParaRPr lang="ru-RU" sz="1500" u="none" strike="noStrike" kern="1200" dirty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15123" marR="15123" marT="8504" marB="0" anchor="ctr"/>
                </a:tc>
                <a:tc>
                  <a:txBody>
                    <a:bodyPr/>
                    <a:lstStyle/>
                    <a:p>
                      <a:pPr marL="85725" indent="0" algn="r" defTabSz="914400" rtl="0" eaLnBrk="1" fontAlgn="b" latinLnBrk="0" hangingPunct="1"/>
                      <a:r>
                        <a:rPr lang="ru-RU" sz="1500" u="none" strike="noStrike" kern="1200" dirty="0" smtClean="0"/>
                        <a:t>2,230</a:t>
                      </a:r>
                      <a:endParaRPr lang="ru-RU" sz="1500" u="none" strike="noStrike" kern="1200" dirty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12002" marR="12002" marT="9000" marB="0" anchor="ctr"/>
                </a:tc>
              </a:tr>
            </a:tbl>
          </a:graphicData>
        </a:graphic>
      </p:graphicFrame>
      <p:sp>
        <p:nvSpPr>
          <p:cNvPr id="2136" name="TextBox 8"/>
          <p:cNvSpPr txBox="1">
            <a:spLocks noChangeArrowheads="1"/>
          </p:cNvSpPr>
          <p:nvPr/>
        </p:nvSpPr>
        <p:spPr bwMode="auto">
          <a:xfrm>
            <a:off x="1" y="109504"/>
            <a:ext cx="11039989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Показатели социально-экономического развития Новокузнецкого городского округа </a:t>
            </a:r>
            <a:r>
              <a:rPr lang="en-US" sz="20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ru-RU" sz="20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за 2020 и 2021 годы</a:t>
            </a:r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3E1967C-7073-4C0E-BA49-FF73F9100723}" type="slidenum">
              <a:rPr lang="ru-RU"/>
              <a:pPr>
                <a:defRPr/>
              </a:pPr>
              <a:t>5</a:t>
            </a:fld>
            <a:endParaRPr lang="ru-RU" dirty="0"/>
          </a:p>
        </p:txBody>
      </p:sp>
      <p:sp>
        <p:nvSpPr>
          <p:cNvPr id="2138" name="TextBox 4"/>
          <p:cNvSpPr txBox="1">
            <a:spLocks noChangeArrowheads="1"/>
          </p:cNvSpPr>
          <p:nvPr/>
        </p:nvSpPr>
        <p:spPr bwMode="auto">
          <a:xfrm>
            <a:off x="253694" y="6110843"/>
            <a:ext cx="9163651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900" dirty="0" smtClean="0">
                <a:latin typeface="Calibri" pitchFamily="34" charset="0"/>
              </a:rPr>
              <a:t>** </a:t>
            </a:r>
            <a:r>
              <a:rPr lang="ru-RU" sz="900" dirty="0">
                <a:latin typeface="Calibri" pitchFamily="34" charset="0"/>
              </a:rPr>
              <a:t>оперативные данные (будут уточнены </a:t>
            </a:r>
            <a:r>
              <a:rPr lang="ru-RU" sz="900" dirty="0" err="1">
                <a:latin typeface="Calibri" pitchFamily="34" charset="0"/>
              </a:rPr>
              <a:t>Кемеровостатом</a:t>
            </a:r>
            <a:r>
              <a:rPr lang="ru-RU" sz="900" dirty="0">
                <a:latin typeface="Calibri" pitchFamily="34" charset="0"/>
              </a:rPr>
              <a:t>)</a:t>
            </a:r>
          </a:p>
        </p:txBody>
      </p:sp>
    </p:spTree>
  </p:cSld>
  <p:clrMapOvr>
    <a:masterClrMapping/>
  </p:clrMapOvr>
  <p:transition spd="slow">
    <p:cover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4" descr="https://upload.wikimedia.org/wikipedia/commons/6/6a/Areanvkz.jpg"/>
          <p:cNvPicPr>
            <a:picLocks noChangeAspect="1" noChangeArrowheads="1"/>
          </p:cNvPicPr>
          <p:nvPr/>
        </p:nvPicPr>
        <p:blipFill>
          <a:blip r:embed="rId3" cstate="print">
            <a:lum bright="87000" contrast="-76000"/>
          </a:blip>
          <a:srcRect/>
          <a:stretch>
            <a:fillRect/>
          </a:stretch>
        </p:blipFill>
        <p:spPr bwMode="auto">
          <a:xfrm>
            <a:off x="0" y="0"/>
            <a:ext cx="11522075" cy="6480175"/>
          </a:xfrm>
          <a:prstGeom prst="rect">
            <a:avLst/>
          </a:prstGeom>
          <a:noFill/>
        </p:spPr>
      </p:pic>
      <p:graphicFrame>
        <p:nvGraphicFramePr>
          <p:cNvPr id="19" name="Таблица 18"/>
          <p:cNvGraphicFramePr>
            <a:graphicFrameLocks noGrp="1"/>
          </p:cNvGraphicFramePr>
          <p:nvPr/>
        </p:nvGraphicFramePr>
        <p:xfrm>
          <a:off x="309549" y="899289"/>
          <a:ext cx="10902978" cy="2404536"/>
        </p:xfrm>
        <a:graphic>
          <a:graphicData uri="http://schemas.openxmlformats.org/drawingml/2006/table">
            <a:tbl>
              <a:tblPr firstRow="1" bandRow="1">
                <a:tableStyleId>{9D7B26C5-4107-4FEC-AEDC-1716B250A1EF}</a:tableStyleId>
              </a:tblPr>
              <a:tblGrid>
                <a:gridCol w="3546459"/>
                <a:gridCol w="2855343"/>
                <a:gridCol w="2626689"/>
                <a:gridCol w="1874487"/>
              </a:tblGrid>
              <a:tr h="993627">
                <a:tc>
                  <a:txBody>
                    <a:bodyPr/>
                    <a:lstStyle/>
                    <a:p>
                      <a:pPr algn="ctr"/>
                      <a:r>
                        <a:rPr lang="ru-RU" sz="2000" b="0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Наименование показателя</a:t>
                      </a:r>
                      <a:endParaRPr lang="ru-RU" sz="2000" b="0" kern="1200" dirty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115221" marR="115221" marT="43201" marB="43201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0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Уточненный план на 2021 год</a:t>
                      </a:r>
                      <a:endParaRPr lang="ru-RU" sz="2000" b="0" kern="1200" dirty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115221" marR="115221" marT="43201" marB="43201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0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Исполнено за      2021 год</a:t>
                      </a:r>
                      <a:endParaRPr lang="ru-RU" sz="2000" b="0" kern="1200" dirty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115221" marR="115221" marT="43201" marB="43201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0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% исполнения</a:t>
                      </a:r>
                      <a:endParaRPr lang="ru-RU" sz="2000" b="0" kern="1200" dirty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115221" marR="115221" marT="43201" marB="43201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465671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Доходы</a:t>
                      </a:r>
                      <a:endParaRPr lang="ru-RU" sz="20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115221" marR="115221" marT="43201" marB="43201" anchor="ctr"/>
                </a:tc>
                <a:tc>
                  <a:txBody>
                    <a:bodyPr/>
                    <a:lstStyle/>
                    <a:p>
                      <a:pPr marL="0" algn="ctr" defTabSz="685800" rtl="0" eaLnBrk="1" latinLnBrk="0" hangingPunct="1"/>
                      <a:r>
                        <a:rPr lang="ru-RU" sz="2000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25 899 </a:t>
                      </a:r>
                    </a:p>
                  </a:txBody>
                  <a:tcPr marL="115221" marR="115221" marT="43201" marB="43201" anchor="ctr"/>
                </a:tc>
                <a:tc>
                  <a:txBody>
                    <a:bodyPr/>
                    <a:lstStyle/>
                    <a:p>
                      <a:pPr marL="0" algn="ctr" defTabSz="685800" rtl="0" eaLnBrk="1" latinLnBrk="0" hangingPunct="1"/>
                      <a:r>
                        <a:rPr lang="ru-RU" sz="2000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24 558 </a:t>
                      </a:r>
                    </a:p>
                  </a:txBody>
                  <a:tcPr marL="115221" marR="115221" marT="43201" marB="43201" anchor="ctr"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94,8 %</a:t>
                      </a:r>
                    </a:p>
                  </a:txBody>
                  <a:tcPr marL="115221" marR="115221" marT="43201" marB="43201" anchor="ctr"/>
                </a:tc>
              </a:tr>
              <a:tr h="479567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Расходы</a:t>
                      </a:r>
                      <a:endParaRPr lang="ru-RU" sz="20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115221" marR="115221" marT="43201" marB="43201" anchor="ctr"/>
                </a:tc>
                <a:tc>
                  <a:txBody>
                    <a:bodyPr/>
                    <a:lstStyle/>
                    <a:p>
                      <a:pPr marL="0" algn="ctr" defTabSz="685800" rtl="0" eaLnBrk="1" latinLnBrk="0" hangingPunct="1"/>
                      <a:r>
                        <a:rPr lang="ru-RU" sz="2000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26 634</a:t>
                      </a:r>
                    </a:p>
                  </a:txBody>
                  <a:tcPr marL="115221" marR="115221" marT="43201" marB="43201" anchor="ctr"/>
                </a:tc>
                <a:tc>
                  <a:txBody>
                    <a:bodyPr/>
                    <a:lstStyle/>
                    <a:p>
                      <a:pPr marL="0" algn="ctr" defTabSz="685800" rtl="0" eaLnBrk="1" latinLnBrk="0" hangingPunct="1"/>
                      <a:r>
                        <a:rPr lang="ru-RU" sz="2000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25 110 </a:t>
                      </a:r>
                    </a:p>
                  </a:txBody>
                  <a:tcPr marL="115221" marR="115221" marT="43201" marB="43201" anchor="ctr"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94,3 % </a:t>
                      </a:r>
                    </a:p>
                  </a:txBody>
                  <a:tcPr marL="115221" marR="115221" marT="43201" marB="43201" anchor="ctr"/>
                </a:tc>
              </a:tr>
              <a:tr h="465671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Дефицит</a:t>
                      </a:r>
                      <a:endParaRPr lang="ru-RU" sz="20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115221" marR="115221" marT="43201" marB="43201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735</a:t>
                      </a:r>
                      <a:endParaRPr lang="ru-RU" sz="2000" dirty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115221" marR="115221" marT="43201" marB="43201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552</a:t>
                      </a:r>
                      <a:endParaRPr lang="ru-RU" sz="2000" dirty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115221" marR="115221" marT="43201" marB="43201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u="none" strike="noStrike" dirty="0" err="1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х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115221" marR="115221" marT="43201" marB="43201" anchor="ctr"/>
                </a:tc>
              </a:tr>
            </a:tbl>
          </a:graphicData>
        </a:graphic>
      </p:graphicFrame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0" y="1"/>
            <a:ext cx="10122966" cy="838200"/>
          </a:xfrm>
        </p:spPr>
        <p:txBody>
          <a:bodyPr rtlCol="0">
            <a:noAutofit/>
          </a:bodyPr>
          <a:lstStyle/>
          <a:p>
            <a:pPr algn="ctr">
              <a:defRPr/>
            </a:pPr>
            <a:r>
              <a:rPr lang="ru-RU" sz="20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Основные показатели исполнения </a:t>
            </a:r>
            <a:br>
              <a:rPr lang="ru-RU" sz="20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</a:br>
            <a:r>
              <a:rPr lang="ru-RU" sz="20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бюджета за 2021 год</a:t>
            </a:r>
            <a:endParaRPr lang="ru-RU" sz="2000" b="1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5364" name="Номер слайда 3"/>
          <p:cNvSpPr>
            <a:spLocks noGrp="1"/>
          </p:cNvSpPr>
          <p:nvPr>
            <p:ph type="sldNum" sz="quarter" idx="12"/>
          </p:nvPr>
        </p:nvSpPr>
        <p:spPr bwMode="auto">
          <a:xfrm>
            <a:off x="8737573" y="6135169"/>
            <a:ext cx="2592467" cy="345009"/>
          </a:xfrm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1A0C2A43-F80A-4D50-B5D5-AA9048FD773E}" type="slidenum">
              <a:rPr lang="ru-RU">
                <a:solidFill>
                  <a:schemeClr val="tx1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6</a:t>
            </a:fld>
            <a:endParaRPr lang="ru-RU">
              <a:solidFill>
                <a:schemeClr val="tx1"/>
              </a:solidFill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0" y="0"/>
            <a:ext cx="1440160" cy="432048"/>
          </a:xfrm>
          <a:prstGeom prst="roundRect">
            <a:avLst/>
          </a:prstGeom>
          <a:solidFill>
            <a:schemeClr val="accent1">
              <a:lumMod val="60000"/>
              <a:lumOff val="40000"/>
              <a:alpha val="14000"/>
            </a:schemeClr>
          </a:solidFill>
          <a:ln w="9525"/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err="1" smtClean="0">
                <a:solidFill>
                  <a:schemeClr val="tx1"/>
                </a:solidFill>
                <a:latin typeface="Cambria" pitchFamily="18" charset="0"/>
              </a:rPr>
              <a:t>Млн</a:t>
            </a:r>
            <a:r>
              <a:rPr lang="ru-RU" b="1" dirty="0" smtClean="0">
                <a:solidFill>
                  <a:schemeClr val="tx1"/>
                </a:solidFill>
                <a:latin typeface="Cambria" pitchFamily="18" charset="0"/>
              </a:rPr>
              <a:t> </a:t>
            </a:r>
            <a:r>
              <a:rPr lang="ru-RU" b="1" dirty="0">
                <a:solidFill>
                  <a:schemeClr val="tx1"/>
                </a:solidFill>
                <a:latin typeface="Cambria" pitchFamily="18" charset="0"/>
              </a:rPr>
              <a:t>руб.</a:t>
            </a:r>
          </a:p>
        </p:txBody>
      </p:sp>
      <p:graphicFrame>
        <p:nvGraphicFramePr>
          <p:cNvPr id="12" name="Таблица 11"/>
          <p:cNvGraphicFramePr>
            <a:graphicFrameLocks noGrp="1"/>
          </p:cNvGraphicFramePr>
          <p:nvPr/>
        </p:nvGraphicFramePr>
        <p:xfrm>
          <a:off x="298580" y="3647112"/>
          <a:ext cx="10915761" cy="2407920"/>
        </p:xfrm>
        <a:graphic>
          <a:graphicData uri="http://schemas.openxmlformats.org/drawingml/2006/table">
            <a:tbl>
              <a:tblPr firstRow="1" bandRow="1">
                <a:tableStyleId>{85BE263C-DBD7-4A20-BB59-AAB30ACAA65A}</a:tableStyleId>
              </a:tblPr>
              <a:tblGrid>
                <a:gridCol w="2374886"/>
                <a:gridCol w="1708175"/>
                <a:gridCol w="1708175"/>
                <a:gridCol w="1708175"/>
                <a:gridCol w="1708175"/>
                <a:gridCol w="1708175"/>
              </a:tblGrid>
              <a:tr h="640080"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</a:rPr>
                        <a:t>2021 год</a:t>
                      </a:r>
                      <a:endParaRPr lang="ru-RU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Новокузнецк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Кемерово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Ярославль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Владивосток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Иркутск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418691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Численность населения, тыс.</a:t>
                      </a:r>
                      <a:r>
                        <a:rPr lang="ru-RU" sz="1400" baseline="0" dirty="0" smtClean="0"/>
                        <a:t> чел</a:t>
                      </a:r>
                      <a:endParaRPr lang="ru-RU" sz="1400" i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dirty="0" smtClean="0"/>
                        <a:t>540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dirty="0" smtClean="0"/>
                        <a:t>550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dirty="0" smtClean="0"/>
                        <a:t>593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800" kern="1200" dirty="0" smtClean="0"/>
                        <a:t>601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dirty="0" smtClean="0"/>
                        <a:t>618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418691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ru-RU" sz="1400" kern="1200" dirty="0" smtClean="0"/>
                        <a:t>Расходы бюджета, млн. </a:t>
                      </a:r>
                      <a:r>
                        <a:rPr lang="ru-RU" sz="1400" kern="1200" dirty="0" err="1" smtClean="0"/>
                        <a:t>руб</a:t>
                      </a:r>
                      <a:endParaRPr lang="ru-RU" sz="1400" i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dirty="0" smtClean="0"/>
                        <a:t>25 110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dirty="0" smtClean="0"/>
                        <a:t>26 892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dirty="0" smtClean="0"/>
                        <a:t>24 133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dirty="0" smtClean="0"/>
                        <a:t>22 561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dirty="0" smtClean="0"/>
                        <a:t>26 265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418691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ru-RU" sz="1400" kern="1200" dirty="0" smtClean="0"/>
                        <a:t>Бюджетная обеспеченность на одного жителя , тыс. руб./чел</a:t>
                      </a:r>
                      <a:endParaRPr lang="ru-RU" sz="1400" i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dirty="0" smtClean="0"/>
                        <a:t>46,5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dirty="0" smtClean="0"/>
                        <a:t>48,9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dirty="0" smtClean="0"/>
                        <a:t>40,7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dirty="0" smtClean="0"/>
                        <a:t>37,5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dirty="0" smtClean="0"/>
                        <a:t>42,5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</a:tbl>
          </a:graphicData>
        </a:graphic>
      </p:graphicFrame>
    </p:spTree>
  </p:cSld>
  <p:clrMapOvr>
    <a:masterClrMapping/>
  </p:clrMapOvr>
  <p:transition spd="slow">
    <p:cover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4" descr="https://upload.wikimedia.org/wikipedia/commons/6/6a/Areanvkz.jpg"/>
          <p:cNvPicPr>
            <a:picLocks noChangeAspect="1" noChangeArrowheads="1"/>
          </p:cNvPicPr>
          <p:nvPr/>
        </p:nvPicPr>
        <p:blipFill>
          <a:blip r:embed="rId3" cstate="print">
            <a:lum bright="87000" contrast="-76000"/>
          </a:blip>
          <a:srcRect/>
          <a:stretch>
            <a:fillRect/>
          </a:stretch>
        </p:blipFill>
        <p:spPr bwMode="auto">
          <a:xfrm>
            <a:off x="0" y="0"/>
            <a:ext cx="11522075" cy="6480175"/>
          </a:xfrm>
          <a:prstGeom prst="rect">
            <a:avLst/>
          </a:prstGeom>
          <a:noFill/>
        </p:spPr>
      </p:pic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0" y="1"/>
            <a:ext cx="10122966" cy="483078"/>
          </a:xfrm>
        </p:spPr>
        <p:txBody>
          <a:bodyPr rtlCol="0">
            <a:noAutofit/>
          </a:bodyPr>
          <a:lstStyle/>
          <a:p>
            <a:pPr algn="ctr">
              <a:defRPr/>
            </a:pPr>
            <a:r>
              <a:rPr lang="ru-RU" sz="20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Динамика бюджета за 2019-2021 год</a:t>
            </a:r>
            <a:endParaRPr lang="ru-RU" sz="2000" b="1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5364" name="Номер слайда 3"/>
          <p:cNvSpPr>
            <a:spLocks noGrp="1"/>
          </p:cNvSpPr>
          <p:nvPr>
            <p:ph type="sldNum" sz="quarter" idx="12"/>
          </p:nvPr>
        </p:nvSpPr>
        <p:spPr bwMode="auto">
          <a:xfrm>
            <a:off x="8737573" y="6135169"/>
            <a:ext cx="2592467" cy="345009"/>
          </a:xfrm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1A0C2A43-F80A-4D50-B5D5-AA9048FD773E}" type="slidenum">
              <a:rPr lang="ru-RU">
                <a:solidFill>
                  <a:schemeClr val="tx1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7</a:t>
            </a:fld>
            <a:endParaRPr lang="ru-RU">
              <a:solidFill>
                <a:schemeClr val="tx1"/>
              </a:solidFill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0" y="0"/>
            <a:ext cx="1440160" cy="432048"/>
          </a:xfrm>
          <a:prstGeom prst="roundRect">
            <a:avLst/>
          </a:prstGeom>
          <a:solidFill>
            <a:schemeClr val="accent1">
              <a:lumMod val="60000"/>
              <a:lumOff val="40000"/>
              <a:alpha val="14000"/>
            </a:schemeClr>
          </a:solidFill>
          <a:ln w="9525"/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err="1" smtClean="0">
                <a:solidFill>
                  <a:schemeClr val="tx1"/>
                </a:solidFill>
                <a:latin typeface="Cambria" pitchFamily="18" charset="0"/>
              </a:rPr>
              <a:t>Млн</a:t>
            </a:r>
            <a:r>
              <a:rPr lang="ru-RU" b="1" dirty="0" smtClean="0">
                <a:solidFill>
                  <a:schemeClr val="tx1"/>
                </a:solidFill>
                <a:latin typeface="Cambria" pitchFamily="18" charset="0"/>
              </a:rPr>
              <a:t> </a:t>
            </a:r>
            <a:r>
              <a:rPr lang="ru-RU" b="1" dirty="0">
                <a:solidFill>
                  <a:schemeClr val="tx1"/>
                </a:solidFill>
                <a:latin typeface="Cambria" pitchFamily="18" charset="0"/>
              </a:rPr>
              <a:t>руб.</a:t>
            </a:r>
          </a:p>
        </p:txBody>
      </p:sp>
      <p:graphicFrame>
        <p:nvGraphicFramePr>
          <p:cNvPr id="13" name="Диаграмма 12"/>
          <p:cNvGraphicFramePr/>
          <p:nvPr/>
        </p:nvGraphicFramePr>
        <p:xfrm>
          <a:off x="626852" y="538728"/>
          <a:ext cx="10121661" cy="25322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5" name="Диаграмма 14"/>
          <p:cNvGraphicFramePr/>
          <p:nvPr/>
        </p:nvGraphicFramePr>
        <p:xfrm>
          <a:off x="753374" y="3180148"/>
          <a:ext cx="10121661" cy="309988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16" name="TextBox 15"/>
          <p:cNvSpPr txBox="1"/>
          <p:nvPr/>
        </p:nvSpPr>
        <p:spPr>
          <a:xfrm>
            <a:off x="759125" y="629728"/>
            <a:ext cx="119430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</a:rPr>
              <a:t>Доходы</a:t>
            </a:r>
            <a:endParaRPr lang="ru-RU" sz="20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825261" y="3948022"/>
            <a:ext cx="130779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</a:rPr>
              <a:t>Расходы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10153291" y="2303252"/>
            <a:ext cx="44602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 smtClean="0"/>
              <a:t>год</a:t>
            </a:r>
            <a:endParaRPr lang="ru-RU" sz="1400" dirty="0"/>
          </a:p>
        </p:txBody>
      </p:sp>
      <p:sp>
        <p:nvSpPr>
          <p:cNvPr id="25" name="TextBox 24"/>
          <p:cNvSpPr txBox="1"/>
          <p:nvPr/>
        </p:nvSpPr>
        <p:spPr>
          <a:xfrm>
            <a:off x="10210800" y="5405887"/>
            <a:ext cx="5223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год</a:t>
            </a:r>
            <a:endParaRPr lang="ru-RU" dirty="0"/>
          </a:p>
        </p:txBody>
      </p:sp>
      <p:pic>
        <p:nvPicPr>
          <p:cNvPr id="26" name="Picture 2" descr="D:\Work\Bachti\!!!ВНУТРЕННИЕ\декабрь\презентация\фотозона размер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0353675" y="0"/>
            <a:ext cx="1168399" cy="80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cover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4" descr="https://upload.wikimedia.org/wikipedia/commons/6/6a/Areanvkz.jpg"/>
          <p:cNvPicPr>
            <a:picLocks noChangeAspect="1" noChangeArrowheads="1"/>
          </p:cNvPicPr>
          <p:nvPr/>
        </p:nvPicPr>
        <p:blipFill>
          <a:blip r:embed="rId3" cstate="print">
            <a:lum bright="87000" contrast="-76000"/>
          </a:blip>
          <a:srcRect/>
          <a:stretch>
            <a:fillRect/>
          </a:stretch>
        </p:blipFill>
        <p:spPr bwMode="auto">
          <a:xfrm>
            <a:off x="0" y="0"/>
            <a:ext cx="11522075" cy="6480175"/>
          </a:xfrm>
          <a:prstGeom prst="rect">
            <a:avLst/>
          </a:prstGeom>
          <a:noFill/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034BE65-D03A-4C7F-AA65-DDEDBE111AF8}" type="slidenum">
              <a:rPr lang="ru-RU" smtClean="0"/>
              <a:pPr>
                <a:defRPr/>
              </a:pPr>
              <a:t>8</a:t>
            </a:fld>
            <a:endParaRPr lang="ru-RU" dirty="0"/>
          </a:p>
        </p:txBody>
      </p:sp>
      <p:sp>
        <p:nvSpPr>
          <p:cNvPr id="272386" name="AutoShape 2" descr="https://3mu.ru/wp-content/uploads/2015/01/lesenka-na-prozrachnom-fone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72388" name="AutoShape 4" descr="https://3mu.ru/wp-content/uploads/2015/01/lesenka-na-prozrachnom-fone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72390" name="AutoShape 6" descr="https://3mu.ru/wp-content/uploads/2015/01/lesenka-na-prozrachnom-fone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72392" name="AutoShape 8" descr="https://3mu.ru/wp-content/uploads/2015/01/lesenka-na-prozrachnom-fone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72393" name="Picture 9" descr="C:\Users\les\Desktop\lesenka-na-prozrachnom-fone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176138"/>
            <a:ext cx="11209283" cy="6312129"/>
          </a:xfrm>
          <a:prstGeom prst="rect">
            <a:avLst/>
          </a:prstGeom>
          <a:noFill/>
        </p:spPr>
      </p:pic>
      <p:sp>
        <p:nvSpPr>
          <p:cNvPr id="10" name="Прямоугольник 9"/>
          <p:cNvSpPr/>
          <p:nvPr/>
        </p:nvSpPr>
        <p:spPr>
          <a:xfrm rot="1094306">
            <a:off x="1616894" y="4348783"/>
            <a:ext cx="350545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chemeClr val="bg1"/>
                </a:solidFill>
              </a:rPr>
              <a:t>ПЕРВОНАЧАЛЬНО </a:t>
            </a:r>
          </a:p>
          <a:p>
            <a:r>
              <a:rPr lang="ru-RU" b="1" dirty="0" smtClean="0">
                <a:solidFill>
                  <a:schemeClr val="bg1"/>
                </a:solidFill>
              </a:rPr>
              <a:t>УТВЕРЖДЁННЫЙ БЮДЖЕТ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 rot="984440">
            <a:off x="3168054" y="3247169"/>
            <a:ext cx="324701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chemeClr val="bg1"/>
                </a:solidFill>
              </a:rPr>
              <a:t>УТОЧНЁННЫЙ</a:t>
            </a:r>
          </a:p>
          <a:p>
            <a:pPr algn="ctr"/>
            <a:r>
              <a:rPr lang="ru-RU" b="1" dirty="0" smtClean="0">
                <a:solidFill>
                  <a:schemeClr val="bg1"/>
                </a:solidFill>
              </a:rPr>
              <a:t>БЮДЖЕТ </a:t>
            </a:r>
          </a:p>
        </p:txBody>
      </p:sp>
      <p:sp>
        <p:nvSpPr>
          <p:cNvPr id="12" name="Прямоугольник 11"/>
          <p:cNvSpPr/>
          <p:nvPr/>
        </p:nvSpPr>
        <p:spPr>
          <a:xfrm rot="955430">
            <a:off x="4984564" y="2159925"/>
            <a:ext cx="301881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chemeClr val="bg1"/>
                </a:solidFill>
              </a:rPr>
              <a:t>ФАКТИЧЕСКИ</a:t>
            </a:r>
          </a:p>
          <a:p>
            <a:pPr algn="ctr"/>
            <a:r>
              <a:rPr lang="ru-RU" b="1" dirty="0" smtClean="0">
                <a:solidFill>
                  <a:schemeClr val="bg1"/>
                </a:solidFill>
              </a:rPr>
              <a:t>ИСПОЛНЕНО 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 rot="938341">
            <a:off x="6416485" y="1013476"/>
            <a:ext cx="319163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chemeClr val="bg1"/>
                </a:solidFill>
              </a:rPr>
              <a:t>ПРОЦЕНТ </a:t>
            </a:r>
          </a:p>
          <a:p>
            <a:pPr algn="ctr"/>
            <a:r>
              <a:rPr lang="ru-RU" b="1" dirty="0" smtClean="0">
                <a:solidFill>
                  <a:schemeClr val="bg1"/>
                </a:solidFill>
              </a:rPr>
              <a:t>ВЫПОЛНЕНИЯ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2" y="159821"/>
            <a:ext cx="575935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Исполнение доходной </a:t>
            </a:r>
          </a:p>
          <a:p>
            <a:pPr algn="ctr"/>
            <a:r>
              <a:rPr lang="ru-RU" sz="20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части бюджета Новокузнецкого городского округа </a:t>
            </a:r>
          </a:p>
          <a:p>
            <a:pPr algn="ctr"/>
            <a:r>
              <a:rPr lang="ru-RU" sz="20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за 2021 год </a:t>
            </a:r>
          </a:p>
        </p:txBody>
      </p:sp>
      <p:sp>
        <p:nvSpPr>
          <p:cNvPr id="18" name="Скругленный прямоугольник 17"/>
          <p:cNvSpPr/>
          <p:nvPr/>
        </p:nvSpPr>
        <p:spPr>
          <a:xfrm rot="1042636">
            <a:off x="8167390" y="476250"/>
            <a:ext cx="1440160" cy="432048"/>
          </a:xfrm>
          <a:prstGeom prst="roundRect">
            <a:avLst/>
          </a:prstGeom>
          <a:solidFill>
            <a:schemeClr val="accent2">
              <a:lumMod val="20000"/>
              <a:lumOff val="80000"/>
              <a:alpha val="60000"/>
            </a:schemeClr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tx1"/>
                </a:solidFill>
                <a:latin typeface="Cambria" pitchFamily="18" charset="0"/>
              </a:rPr>
              <a:t>млн руб.</a:t>
            </a:r>
          </a:p>
        </p:txBody>
      </p:sp>
      <p:sp>
        <p:nvSpPr>
          <p:cNvPr id="20" name="Прямоугольник 19"/>
          <p:cNvSpPr/>
          <p:nvPr/>
        </p:nvSpPr>
        <p:spPr>
          <a:xfrm rot="982474">
            <a:off x="1755142" y="4973845"/>
            <a:ext cx="154241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18 589 </a:t>
            </a:r>
            <a:endParaRPr lang="ru-RU" sz="28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 rot="859723">
            <a:off x="3257041" y="3820827"/>
            <a:ext cx="154241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25 899 </a:t>
            </a:r>
          </a:p>
        </p:txBody>
      </p:sp>
      <p:sp>
        <p:nvSpPr>
          <p:cNvPr id="22" name="Прямоугольник 21"/>
          <p:cNvSpPr/>
          <p:nvPr/>
        </p:nvSpPr>
        <p:spPr>
          <a:xfrm rot="944102">
            <a:off x="4853049" y="2777918"/>
            <a:ext cx="154241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24 558 </a:t>
            </a:r>
          </a:p>
        </p:txBody>
      </p:sp>
      <p:sp>
        <p:nvSpPr>
          <p:cNvPr id="23" name="Прямоугольник 22"/>
          <p:cNvSpPr/>
          <p:nvPr/>
        </p:nvSpPr>
        <p:spPr>
          <a:xfrm rot="998111">
            <a:off x="6281439" y="1631900"/>
            <a:ext cx="230465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94,8%</a:t>
            </a:r>
            <a:endParaRPr lang="ru-RU" sz="2800" b="1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272400" name="Picture 16" descr="Наши (ваши) преимущества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346209" y="3330214"/>
            <a:ext cx="1944327" cy="1664867"/>
          </a:xfrm>
          <a:prstGeom prst="rect">
            <a:avLst/>
          </a:prstGeom>
          <a:noFill/>
        </p:spPr>
      </p:pic>
      <p:pic>
        <p:nvPicPr>
          <p:cNvPr id="28" name="Picture 16" descr="Наши (ваши) преимущества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324901" y="4651534"/>
            <a:ext cx="1944327" cy="1664867"/>
          </a:xfrm>
          <a:prstGeom prst="rect">
            <a:avLst/>
          </a:prstGeom>
          <a:noFill/>
        </p:spPr>
      </p:pic>
      <p:sp>
        <p:nvSpPr>
          <p:cNvPr id="29" name="Прямоугольник 28"/>
          <p:cNvSpPr/>
          <p:nvPr/>
        </p:nvSpPr>
        <p:spPr>
          <a:xfrm>
            <a:off x="7683691" y="3792402"/>
            <a:ext cx="230647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НАЛОГОВЫЕ И НЕНАЛОГОВЫЕ </a:t>
            </a:r>
          </a:p>
          <a:p>
            <a:r>
              <a:rPr lang="ru-RU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ДОХОДЫ</a:t>
            </a:r>
            <a:endParaRPr lang="ru-RU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8421546" y="3205548"/>
            <a:ext cx="1965603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2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ИСПОЛНЕНО:</a:t>
            </a:r>
            <a:endParaRPr lang="ru-RU" sz="22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9621671" y="3954294"/>
            <a:ext cx="165530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100,9%</a:t>
            </a:r>
            <a:endParaRPr lang="ru-RU" sz="2800" b="1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6927415" y="5334597"/>
            <a:ext cx="242130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БЕЗВОЗМЕЗДНЫЕ ПОСТУПЛЕНИЯ</a:t>
            </a:r>
          </a:p>
        </p:txBody>
      </p:sp>
      <p:sp>
        <p:nvSpPr>
          <p:cNvPr id="34" name="Прямоугольник 33"/>
          <p:cNvSpPr/>
          <p:nvPr/>
        </p:nvSpPr>
        <p:spPr>
          <a:xfrm>
            <a:off x="9583002" y="5375935"/>
            <a:ext cx="165530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92,1%</a:t>
            </a:r>
            <a:endParaRPr lang="ru-RU" sz="2800" b="1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37" name="Стрелка вниз 36"/>
          <p:cNvSpPr/>
          <p:nvPr/>
        </p:nvSpPr>
        <p:spPr>
          <a:xfrm rot="20610438">
            <a:off x="8775510" y="2456597"/>
            <a:ext cx="477672" cy="736979"/>
          </a:xfrm>
          <a:prstGeom prst="downArrow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7" name="Picture 2" descr="D:\Work\Bachti\!!!ВНУТРЕННИЕ\декабрь\презентация\фотозона размер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0353675" y="0"/>
            <a:ext cx="1168399" cy="80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cover dir="r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Таблица 12"/>
          <p:cNvGraphicFramePr>
            <a:graphicFrameLocks noGrp="1"/>
          </p:cNvGraphicFramePr>
          <p:nvPr/>
        </p:nvGraphicFramePr>
        <p:xfrm>
          <a:off x="176030" y="933027"/>
          <a:ext cx="11112079" cy="5478600"/>
        </p:xfrm>
        <a:graphic>
          <a:graphicData uri="http://schemas.openxmlformats.org/drawingml/2006/table">
            <a:tbl>
              <a:tblPr firstRow="1" bandRow="1">
                <a:tableStyleId>{85BE263C-DBD7-4A20-BB59-AAB30ACAA65A}</a:tableStyleId>
              </a:tblPr>
              <a:tblGrid>
                <a:gridCol w="7217561"/>
                <a:gridCol w="2031923"/>
                <a:gridCol w="1862595"/>
              </a:tblGrid>
              <a:tr h="324000">
                <a:tc>
                  <a:txBody>
                    <a:bodyPr/>
                    <a:lstStyle/>
                    <a:p>
                      <a:pPr algn="ctr"/>
                      <a:r>
                        <a:rPr kumimoji="0" lang="ru-RU" sz="2000" b="0" u="none" strike="noStrike" kern="1200" dirty="0" smtClean="0">
                          <a:solidFill>
                            <a:schemeClr val="tx1"/>
                          </a:solidFill>
                        </a:rPr>
                        <a:t>Виды доходов</a:t>
                      </a:r>
                      <a:endParaRPr kumimoji="0" lang="ru-RU" sz="2000" b="0" i="0" u="none" strike="noStrike" kern="1200" dirty="0" smtClean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102248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000" b="0" u="none" strike="noStrike" kern="1200" dirty="0" smtClean="0">
                          <a:solidFill>
                            <a:schemeClr val="tx1"/>
                          </a:solidFill>
                        </a:rPr>
                        <a:t>Нормативы </a:t>
                      </a:r>
                    </a:p>
                    <a:p>
                      <a:pPr marL="0" marR="0" indent="0" algn="ctr" defTabSz="102248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000" b="0" u="none" strike="noStrike" kern="1200" dirty="0" smtClean="0">
                          <a:solidFill>
                            <a:schemeClr val="tx1"/>
                          </a:solidFill>
                        </a:rPr>
                        <a:t>2020 год, %</a:t>
                      </a:r>
                      <a:endParaRPr kumimoji="0" lang="ru-RU" sz="2000" b="0" i="0" u="none" strike="noStrike" kern="1200" dirty="0" smtClean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12002" marR="12002" marT="900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2000" b="0" u="none" strike="noStrike" kern="1200" dirty="0" smtClean="0">
                          <a:solidFill>
                            <a:schemeClr val="tx1"/>
                          </a:solidFill>
                        </a:rPr>
                        <a:t>Нормативы 2021 год, %</a:t>
                      </a:r>
                      <a:endParaRPr kumimoji="0" lang="ru-RU" sz="2000" b="0" i="0" u="none" strike="noStrike" kern="1200" dirty="0" smtClean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12002" marR="12002" marT="9000" marB="0" anchor="ctr"/>
                </a:tc>
              </a:tr>
              <a:tr h="324000">
                <a:tc>
                  <a:txBody>
                    <a:bodyPr/>
                    <a:lstStyle/>
                    <a:p>
                      <a:pPr marL="108000" algn="l" fontAlgn="ctr"/>
                      <a:r>
                        <a:rPr lang="ru-RU" sz="1700" u="none" strike="noStrike" dirty="0"/>
                        <a:t>Налог на доходы физических лиц </a:t>
                      </a:r>
                      <a:endParaRPr lang="ru-RU" sz="1700" b="0" i="0" u="none" strike="noStrike" dirty="0">
                        <a:solidFill>
                          <a:srgbClr val="000000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12002" marR="12002" marT="9000" marB="0" anchor="ctr"/>
                </a:tc>
                <a:tc>
                  <a:txBody>
                    <a:bodyPr/>
                    <a:lstStyle/>
                    <a:p>
                      <a:pPr marL="0" algn="ctr" defTabSz="1022482" rtl="0" eaLnBrk="1" fontAlgn="ctr" latinLnBrk="0" hangingPunct="1"/>
                      <a:r>
                        <a:rPr lang="ru-RU" sz="1700" u="none" strike="noStrike" kern="1200" dirty="0" smtClean="0"/>
                        <a:t>29,52</a:t>
                      </a:r>
                      <a:endParaRPr lang="ru-RU" sz="1700" u="none" strike="noStrike" kern="1200" dirty="0">
                        <a:solidFill>
                          <a:schemeClr val="dk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700" u="none" strike="noStrike" dirty="0" smtClean="0"/>
                        <a:t>28,79      30,79</a:t>
                      </a:r>
                      <a:endParaRPr lang="ru-RU" sz="1700" b="0" i="0" u="none" strike="noStrike" dirty="0">
                        <a:solidFill>
                          <a:srgbClr val="000000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12002" marR="12002" marT="9000" marB="0" anchor="ctr"/>
                </a:tc>
              </a:tr>
              <a:tr h="324000">
                <a:tc>
                  <a:txBody>
                    <a:bodyPr/>
                    <a:lstStyle/>
                    <a:p>
                      <a:pPr marL="108000" algn="l" fontAlgn="ctr"/>
                      <a:r>
                        <a:rPr lang="ru-RU" sz="1700" u="none" strike="noStrike" dirty="0"/>
                        <a:t>в т.ч. дополнительный норматив</a:t>
                      </a:r>
                      <a:endParaRPr lang="ru-RU" sz="1700" b="0" i="1" u="none" strike="noStrike" dirty="0">
                        <a:solidFill>
                          <a:srgbClr val="FF0000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12002" marR="12002" marT="9000" marB="0" anchor="ctr"/>
                </a:tc>
                <a:tc>
                  <a:txBody>
                    <a:bodyPr/>
                    <a:lstStyle/>
                    <a:p>
                      <a:pPr marL="0" algn="ctr" defTabSz="1022482" rtl="0" eaLnBrk="1" fontAlgn="ctr" latinLnBrk="0" hangingPunct="1"/>
                      <a:r>
                        <a:rPr lang="ru-RU" sz="1700" u="none" strike="noStrike" kern="1200" dirty="0" smtClean="0"/>
                        <a:t>14,52</a:t>
                      </a:r>
                      <a:endParaRPr lang="ru-RU" sz="1700" u="none" strike="noStrike" kern="1200" dirty="0">
                        <a:solidFill>
                          <a:schemeClr val="dk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700" u="none" strike="noStrike" dirty="0" smtClean="0"/>
                        <a:t>13,87      15,79</a:t>
                      </a:r>
                      <a:endParaRPr lang="ru-RU" sz="1700" b="1" i="1" u="none" strike="noStrike" dirty="0">
                        <a:solidFill>
                          <a:srgbClr val="00B050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12002" marR="12002" marT="9000" marB="0" anchor="ctr"/>
                </a:tc>
              </a:tr>
              <a:tr h="324000">
                <a:tc>
                  <a:txBody>
                    <a:bodyPr/>
                    <a:lstStyle/>
                    <a:p>
                      <a:pPr marL="108000" algn="l" fontAlgn="ctr"/>
                      <a:r>
                        <a:rPr lang="ru-RU" sz="1700" u="none" strike="noStrike" dirty="0"/>
                        <a:t>Транспортный налог</a:t>
                      </a:r>
                      <a:endParaRPr lang="ru-RU" sz="1700" b="0" i="0" u="none" strike="noStrike" dirty="0">
                        <a:solidFill>
                          <a:srgbClr val="000000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12002" marR="12002" marT="9000" marB="0" anchor="ctr"/>
                </a:tc>
                <a:tc>
                  <a:txBody>
                    <a:bodyPr/>
                    <a:lstStyle/>
                    <a:p>
                      <a:pPr marL="0" algn="ctr" defTabSz="1022482" rtl="0" eaLnBrk="1" fontAlgn="ctr" latinLnBrk="0" hangingPunct="1"/>
                      <a:r>
                        <a:rPr lang="ru-RU" sz="1700" u="none" strike="noStrike" kern="1200" dirty="0"/>
                        <a:t>5</a:t>
                      </a:r>
                      <a:endParaRPr lang="ru-RU" sz="1700" u="none" strike="noStrike" kern="1200" dirty="0">
                        <a:solidFill>
                          <a:schemeClr val="dk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700" u="none" strike="noStrike" dirty="0"/>
                        <a:t>5</a:t>
                      </a:r>
                      <a:endParaRPr lang="ru-RU" sz="1700" b="0" i="0" u="none" strike="noStrike" dirty="0">
                        <a:solidFill>
                          <a:srgbClr val="000000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12002" marR="12002" marT="9000" marB="0" anchor="ctr"/>
                </a:tc>
              </a:tr>
              <a:tr h="324000">
                <a:tc>
                  <a:txBody>
                    <a:bodyPr/>
                    <a:lstStyle/>
                    <a:p>
                      <a:pPr marL="108000" algn="l" fontAlgn="ctr"/>
                      <a:r>
                        <a:rPr lang="ru-RU" sz="1700" u="none" strike="noStrike" dirty="0"/>
                        <a:t>Налог на имущество физических лиц</a:t>
                      </a:r>
                      <a:endParaRPr lang="ru-RU" sz="1700" b="0" i="0" u="none" strike="noStrike" dirty="0">
                        <a:solidFill>
                          <a:srgbClr val="000000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12002" marR="12002" marT="9000" marB="0" anchor="ctr"/>
                </a:tc>
                <a:tc>
                  <a:txBody>
                    <a:bodyPr/>
                    <a:lstStyle/>
                    <a:p>
                      <a:pPr marL="0" algn="ctr" defTabSz="1022482" rtl="0" eaLnBrk="1" fontAlgn="ctr" latinLnBrk="0" hangingPunct="1"/>
                      <a:r>
                        <a:rPr lang="ru-RU" sz="1700" u="none" strike="noStrike" kern="1200" dirty="0"/>
                        <a:t>100</a:t>
                      </a:r>
                      <a:endParaRPr lang="ru-RU" sz="1700" u="none" strike="noStrike" kern="1200" dirty="0">
                        <a:solidFill>
                          <a:schemeClr val="dk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700" u="none" strike="noStrike" dirty="0"/>
                        <a:t>100</a:t>
                      </a:r>
                      <a:endParaRPr lang="ru-RU" sz="1700" b="0" i="0" u="none" strike="noStrike" dirty="0">
                        <a:solidFill>
                          <a:srgbClr val="000000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12002" marR="12002" marT="9000" marB="0" anchor="ctr"/>
                </a:tc>
              </a:tr>
              <a:tr h="324000">
                <a:tc>
                  <a:txBody>
                    <a:bodyPr/>
                    <a:lstStyle/>
                    <a:p>
                      <a:pPr marL="108000" algn="l" fontAlgn="ctr"/>
                      <a:r>
                        <a:rPr lang="ru-RU" sz="1700" u="none" strike="noStrike" dirty="0"/>
                        <a:t>Земельный налог</a:t>
                      </a:r>
                      <a:endParaRPr lang="ru-RU" sz="1700" b="0" i="0" u="none" strike="noStrike" dirty="0">
                        <a:solidFill>
                          <a:srgbClr val="000000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12002" marR="12002" marT="9000" marB="0" anchor="ctr"/>
                </a:tc>
                <a:tc>
                  <a:txBody>
                    <a:bodyPr/>
                    <a:lstStyle/>
                    <a:p>
                      <a:pPr marL="0" algn="ctr" defTabSz="1022482" rtl="0" eaLnBrk="1" fontAlgn="ctr" latinLnBrk="0" hangingPunct="1"/>
                      <a:r>
                        <a:rPr lang="ru-RU" sz="1700" u="none" strike="noStrike" kern="1200" dirty="0"/>
                        <a:t>100</a:t>
                      </a:r>
                      <a:endParaRPr lang="ru-RU" sz="1700" u="none" strike="noStrike" kern="1200" dirty="0">
                        <a:solidFill>
                          <a:schemeClr val="dk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700" u="none" strike="noStrike" dirty="0"/>
                        <a:t>100</a:t>
                      </a:r>
                      <a:endParaRPr lang="ru-RU" sz="1700" b="0" i="0" u="none" strike="noStrike" dirty="0">
                        <a:solidFill>
                          <a:srgbClr val="000000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12002" marR="12002" marT="9000" marB="0" anchor="ctr"/>
                </a:tc>
              </a:tr>
              <a:tr h="324000">
                <a:tc>
                  <a:txBody>
                    <a:bodyPr/>
                    <a:lstStyle/>
                    <a:p>
                      <a:pPr marL="108000" marR="0" indent="0" algn="l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700" u="none" strike="noStrike" kern="1200" dirty="0" smtClean="0"/>
                        <a:t>Упрощенная система налогообложения</a:t>
                      </a:r>
                      <a:endParaRPr lang="ru-RU" sz="1700" b="0" i="0" u="none" strike="noStrike" kern="1200" dirty="0" smtClean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12002" marR="12002" marT="9000" marB="0" anchor="ctr"/>
                </a:tc>
                <a:tc>
                  <a:txBody>
                    <a:bodyPr/>
                    <a:lstStyle/>
                    <a:p>
                      <a:pPr marL="0" algn="ctr" defTabSz="1022482" rtl="0" eaLnBrk="1" fontAlgn="ctr" latinLnBrk="0" hangingPunct="1"/>
                      <a:r>
                        <a:rPr lang="ru-RU" sz="1700" u="none" strike="noStrike" kern="1200" dirty="0" smtClean="0"/>
                        <a:t>30</a:t>
                      </a:r>
                      <a:endParaRPr lang="ru-RU" sz="1700" u="none" strike="noStrike" kern="1200" dirty="0">
                        <a:solidFill>
                          <a:schemeClr val="dk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700" u="none" strike="noStrike" dirty="0" smtClean="0"/>
                        <a:t>30</a:t>
                      </a:r>
                      <a:endParaRPr lang="ru-RU" sz="1700" b="0" i="0" u="none" strike="noStrike" dirty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12002" marR="12002" marT="9000" marB="0" anchor="ctr"/>
                </a:tc>
              </a:tr>
              <a:tr h="324000">
                <a:tc>
                  <a:txBody>
                    <a:bodyPr/>
                    <a:lstStyle/>
                    <a:p>
                      <a:pPr marL="108000" algn="l" fontAlgn="ctr"/>
                      <a:r>
                        <a:rPr lang="ru-RU" sz="1700" u="none" strike="noStrike" dirty="0" smtClean="0"/>
                        <a:t>Патентная система </a:t>
                      </a:r>
                      <a:r>
                        <a:rPr lang="ru-RU" sz="1700" u="none" strike="noStrike" dirty="0"/>
                        <a:t>налогообложения</a:t>
                      </a:r>
                      <a:endParaRPr lang="ru-RU" sz="1700" b="0" i="0" u="none" strike="noStrike" dirty="0">
                        <a:solidFill>
                          <a:srgbClr val="000000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12002" marR="12002" marT="9000" marB="0" anchor="ctr"/>
                </a:tc>
                <a:tc>
                  <a:txBody>
                    <a:bodyPr/>
                    <a:lstStyle/>
                    <a:p>
                      <a:pPr marL="0" algn="ctr" defTabSz="1022482" rtl="0" eaLnBrk="1" fontAlgn="ctr" latinLnBrk="0" hangingPunct="1"/>
                      <a:r>
                        <a:rPr lang="ru-RU" sz="1700" u="none" strike="noStrike" kern="1200" dirty="0"/>
                        <a:t>100</a:t>
                      </a:r>
                      <a:endParaRPr lang="ru-RU" sz="1700" u="none" strike="noStrike" kern="1200" dirty="0">
                        <a:solidFill>
                          <a:schemeClr val="dk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700" u="none" strike="noStrike" dirty="0"/>
                        <a:t>100</a:t>
                      </a:r>
                      <a:endParaRPr lang="ru-RU" sz="1700" b="0" i="0" u="none" strike="noStrike" dirty="0">
                        <a:solidFill>
                          <a:srgbClr val="000000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12002" marR="12002" marT="9000" marB="0" anchor="ctr"/>
                </a:tc>
              </a:tr>
              <a:tr h="324000">
                <a:tc>
                  <a:txBody>
                    <a:bodyPr/>
                    <a:lstStyle/>
                    <a:p>
                      <a:pPr marL="108000" algn="l" fontAlgn="ctr"/>
                      <a:r>
                        <a:rPr lang="ru-RU" sz="1700" u="none" strike="noStrike" dirty="0"/>
                        <a:t>Единый сельскохозяйственный налог</a:t>
                      </a:r>
                      <a:endParaRPr lang="ru-RU" sz="1700" b="0" i="0" u="none" strike="noStrike" dirty="0">
                        <a:solidFill>
                          <a:srgbClr val="000000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12002" marR="12002" marT="9000" marB="0" anchor="ctr"/>
                </a:tc>
                <a:tc>
                  <a:txBody>
                    <a:bodyPr/>
                    <a:lstStyle/>
                    <a:p>
                      <a:pPr marL="0" algn="ctr" defTabSz="1022482" rtl="0" eaLnBrk="1" fontAlgn="ctr" latinLnBrk="0" hangingPunct="1"/>
                      <a:r>
                        <a:rPr lang="ru-RU" sz="1700" u="none" strike="noStrike" kern="1200" dirty="0" smtClean="0"/>
                        <a:t>100</a:t>
                      </a:r>
                      <a:endParaRPr lang="ru-RU" sz="1700" u="none" strike="noStrike" kern="1200" dirty="0">
                        <a:solidFill>
                          <a:schemeClr val="dk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12002" marR="12002" marT="90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700" u="none" strike="noStrike" dirty="0"/>
                        <a:t>100</a:t>
                      </a:r>
                      <a:endParaRPr lang="ru-RU" sz="1700" b="0" i="0" u="none" strike="noStrike" dirty="0">
                        <a:solidFill>
                          <a:srgbClr val="000000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12002" marR="12002" marT="9000" marB="0" anchor="ctr"/>
                </a:tc>
              </a:tr>
              <a:tr h="324000">
                <a:tc>
                  <a:txBody>
                    <a:bodyPr/>
                    <a:lstStyle/>
                    <a:p>
                      <a:pPr marL="108000" algn="l" fontAlgn="ctr"/>
                      <a:r>
                        <a:rPr lang="ru-RU" sz="1700" u="none" strike="noStrike" dirty="0" smtClean="0"/>
                        <a:t>Аренда, использование и продажа </a:t>
                      </a:r>
                      <a:r>
                        <a:rPr lang="ru-RU" sz="1700" u="none" strike="noStrike" dirty="0" err="1" smtClean="0"/>
                        <a:t>мун</a:t>
                      </a:r>
                      <a:r>
                        <a:rPr lang="ru-RU" sz="1700" u="none" strike="noStrike" dirty="0" smtClean="0"/>
                        <a:t>. имущества</a:t>
                      </a:r>
                      <a:endParaRPr lang="ru-RU" sz="1700" b="0" i="0" u="none" strike="noStrike" dirty="0">
                        <a:solidFill>
                          <a:srgbClr val="000000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12002" marR="12002" marT="9000" marB="0" anchor="ctr"/>
                </a:tc>
                <a:tc>
                  <a:txBody>
                    <a:bodyPr/>
                    <a:lstStyle/>
                    <a:p>
                      <a:pPr marL="0" algn="ctr" defTabSz="1022482" rtl="0" eaLnBrk="1" fontAlgn="ctr" latinLnBrk="0" hangingPunct="1"/>
                      <a:r>
                        <a:rPr lang="ru-RU" sz="1700" u="none" strike="noStrike" kern="1200" dirty="0" smtClean="0"/>
                        <a:t>100</a:t>
                      </a:r>
                      <a:endParaRPr lang="ru-RU" sz="1700" u="none" strike="noStrike" kern="1200" dirty="0">
                        <a:solidFill>
                          <a:schemeClr val="dk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12002" marR="12002" marT="90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700" u="none" strike="noStrike" dirty="0"/>
                        <a:t>100</a:t>
                      </a:r>
                      <a:endParaRPr lang="ru-RU" sz="1700" b="0" i="0" u="none" strike="noStrike" dirty="0">
                        <a:solidFill>
                          <a:srgbClr val="000000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12002" marR="12002" marT="9000" marB="0" anchor="ctr"/>
                </a:tc>
              </a:tr>
              <a:tr h="324000">
                <a:tc>
                  <a:txBody>
                    <a:bodyPr/>
                    <a:lstStyle/>
                    <a:p>
                      <a:pPr marL="108000" algn="l" fontAlgn="ctr"/>
                      <a:r>
                        <a:rPr lang="ru-RU" sz="1700" u="none" strike="noStrike" dirty="0"/>
                        <a:t>Доходы от платных </a:t>
                      </a:r>
                      <a:r>
                        <a:rPr lang="ru-RU" sz="1700" u="none" strike="noStrike" dirty="0" smtClean="0"/>
                        <a:t>услуг</a:t>
                      </a:r>
                      <a:r>
                        <a:rPr lang="ru-RU" sz="1700" u="none" strike="noStrike" baseline="0" dirty="0" smtClean="0"/>
                        <a:t> </a:t>
                      </a:r>
                      <a:r>
                        <a:rPr lang="ru-RU" sz="1700" u="none" strike="noStrike" dirty="0" err="1" smtClean="0"/>
                        <a:t>муниц</a:t>
                      </a:r>
                      <a:r>
                        <a:rPr lang="ru-RU" sz="1700" u="none" strike="noStrike" dirty="0" smtClean="0"/>
                        <a:t>. </a:t>
                      </a:r>
                      <a:r>
                        <a:rPr lang="ru-RU" sz="1700" u="none" strike="noStrike" dirty="0" err="1" smtClean="0"/>
                        <a:t>казен</a:t>
                      </a:r>
                      <a:r>
                        <a:rPr lang="ru-RU" sz="1700" u="none" strike="noStrike" dirty="0" smtClean="0"/>
                        <a:t>. учреждений</a:t>
                      </a:r>
                      <a:endParaRPr lang="ru-RU" sz="1700" b="0" i="0" u="none" strike="noStrike" dirty="0">
                        <a:solidFill>
                          <a:srgbClr val="000000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12002" marR="12002" marT="9000" marB="0" anchor="ctr"/>
                </a:tc>
                <a:tc>
                  <a:txBody>
                    <a:bodyPr/>
                    <a:lstStyle/>
                    <a:p>
                      <a:pPr marL="0" algn="ctr" defTabSz="1022482" rtl="0" eaLnBrk="1" fontAlgn="ctr" latinLnBrk="0" hangingPunct="1"/>
                      <a:r>
                        <a:rPr lang="ru-RU" sz="1700" u="none" strike="noStrike" kern="1200" dirty="0" smtClean="0"/>
                        <a:t>100</a:t>
                      </a:r>
                      <a:endParaRPr lang="ru-RU" sz="1700" u="none" strike="noStrike" kern="1200" dirty="0">
                        <a:solidFill>
                          <a:schemeClr val="dk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12002" marR="12002" marT="90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700" u="none" strike="noStrike" dirty="0" smtClean="0"/>
                        <a:t>100</a:t>
                      </a:r>
                      <a:endParaRPr lang="ru-RU" sz="1700" b="0" i="0" u="none" strike="noStrike" dirty="0">
                        <a:solidFill>
                          <a:srgbClr val="000000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12002" marR="12002" marT="9000" marB="0" anchor="ctr"/>
                </a:tc>
              </a:tr>
              <a:tr h="324000">
                <a:tc>
                  <a:txBody>
                    <a:bodyPr/>
                    <a:lstStyle/>
                    <a:p>
                      <a:pPr marL="108000" algn="l" fontAlgn="ctr"/>
                      <a:r>
                        <a:rPr lang="ru-RU" sz="1700" u="none" strike="noStrike" dirty="0"/>
                        <a:t>Плата за негативное воздействие на окружающую среду</a:t>
                      </a:r>
                      <a:endParaRPr lang="ru-RU" sz="1700" b="0" i="0" u="none" strike="noStrike" dirty="0">
                        <a:solidFill>
                          <a:srgbClr val="000000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12002" marR="12002" marT="9000" marB="0" anchor="ctr"/>
                </a:tc>
                <a:tc>
                  <a:txBody>
                    <a:bodyPr/>
                    <a:lstStyle/>
                    <a:p>
                      <a:pPr marL="0" algn="ctr" defTabSz="1022482" rtl="0" eaLnBrk="1" fontAlgn="ctr" latinLnBrk="0" hangingPunct="1"/>
                      <a:r>
                        <a:rPr lang="ru-RU" sz="1700" u="none" strike="noStrike" kern="1200" dirty="0" smtClean="0"/>
                        <a:t>60</a:t>
                      </a:r>
                      <a:endParaRPr lang="ru-RU" sz="1700" u="none" strike="noStrike" kern="1200" dirty="0">
                        <a:solidFill>
                          <a:schemeClr val="dk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12002" marR="12002" marT="9000" marB="0" anchor="ctr"/>
                </a:tc>
                <a:tc>
                  <a:txBody>
                    <a:bodyPr/>
                    <a:lstStyle/>
                    <a:p>
                      <a:pPr marL="0" algn="ctr" defTabSz="685800" rtl="0" eaLnBrk="1" fontAlgn="ctr" latinLnBrk="0" hangingPunct="1"/>
                      <a:r>
                        <a:rPr lang="ru-RU" sz="1700" u="none" strike="noStrike" kern="1200" dirty="0" smtClean="0"/>
                        <a:t>60</a:t>
                      </a:r>
                      <a:endParaRPr lang="ru-RU" sz="1700" b="0" i="0" u="none" strike="noStrike" kern="1200" dirty="0">
                        <a:solidFill>
                          <a:srgbClr val="000000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12002" marR="12002" marT="9000" marB="0" anchor="ctr"/>
                </a:tc>
              </a:tr>
              <a:tr h="324000">
                <a:tc>
                  <a:txBody>
                    <a:bodyPr/>
                    <a:lstStyle/>
                    <a:p>
                      <a:pPr marL="108000" algn="l" fontAlgn="ctr"/>
                      <a:r>
                        <a:rPr lang="ru-RU" sz="1700" u="none" strike="noStrike" kern="1200" dirty="0"/>
                        <a:t>Доходы от </a:t>
                      </a:r>
                      <a:r>
                        <a:rPr lang="ru-RU" sz="1700" u="none" strike="noStrike" kern="1200" dirty="0" smtClean="0"/>
                        <a:t>акцизов на нефтепродукты</a:t>
                      </a:r>
                      <a:endParaRPr lang="ru-RU" sz="1700" b="0" i="0" u="none" strike="noStrike" kern="1200" dirty="0">
                        <a:solidFill>
                          <a:srgbClr val="000000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12002" marR="12002" marT="9000" marB="0" anchor="ctr"/>
                </a:tc>
                <a:tc>
                  <a:txBody>
                    <a:bodyPr/>
                    <a:lstStyle/>
                    <a:p>
                      <a:pPr marL="0" marR="0" indent="0" algn="ctr" defTabSz="1022482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700" u="none" strike="noStrike" kern="1200" dirty="0" smtClean="0"/>
                        <a:t>0,6808</a:t>
                      </a:r>
                      <a:endParaRPr lang="ru-RU" sz="1700" u="none" strike="noStrike" kern="1200" dirty="0" smtClean="0">
                        <a:solidFill>
                          <a:schemeClr val="dk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12002" marR="12002" marT="9000" marB="0" anchor="ctr"/>
                </a:tc>
                <a:tc>
                  <a:txBody>
                    <a:bodyPr/>
                    <a:lstStyle/>
                    <a:p>
                      <a:pPr marL="0" algn="ctr" defTabSz="685800" rtl="0" eaLnBrk="1" fontAlgn="ctr" latinLnBrk="0" hangingPunct="1"/>
                      <a:r>
                        <a:rPr lang="ru-RU" sz="1700" kern="1200" dirty="0" smtClean="0"/>
                        <a:t>0,7177</a:t>
                      </a:r>
                      <a:endParaRPr lang="ru-RU" sz="1700" b="0" i="0" u="none" strike="noStrike" kern="1200" dirty="0">
                        <a:solidFill>
                          <a:srgbClr val="00B050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12002" marR="12002" marT="9000" marB="0" anchor="ctr"/>
                </a:tc>
              </a:tr>
              <a:tr h="324000">
                <a:tc>
                  <a:txBody>
                    <a:bodyPr/>
                    <a:lstStyle/>
                    <a:p>
                      <a:pPr marL="108000" algn="l" rtl="0" fontAlgn="ctr"/>
                      <a:r>
                        <a:rPr lang="ru-RU" sz="1700" u="none" strike="noStrike" dirty="0" smtClean="0"/>
                        <a:t>Денежные</a:t>
                      </a:r>
                      <a:r>
                        <a:rPr lang="ru-RU" sz="1700" u="none" strike="noStrike" baseline="0" dirty="0" smtClean="0"/>
                        <a:t> взыскания за нарушения </a:t>
                      </a:r>
                      <a:r>
                        <a:rPr lang="ru-RU" sz="1700" u="none" strike="noStrike" baseline="0" dirty="0" err="1" smtClean="0"/>
                        <a:t>муниц</a:t>
                      </a:r>
                      <a:r>
                        <a:rPr lang="ru-RU" sz="1700" u="none" strike="noStrike" baseline="0" dirty="0" smtClean="0"/>
                        <a:t>. правовых актов</a:t>
                      </a:r>
                      <a:endParaRPr lang="ru-RU" sz="1700" b="0" i="0" u="none" strike="noStrike" dirty="0">
                        <a:solidFill>
                          <a:srgbClr val="000000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12002" marR="12002" marT="9000" marB="0" anchor="ctr"/>
                </a:tc>
                <a:tc>
                  <a:txBody>
                    <a:bodyPr/>
                    <a:lstStyle/>
                    <a:p>
                      <a:pPr marL="0" algn="ctr" defTabSz="1022482" rtl="0" eaLnBrk="1" fontAlgn="ctr" latinLnBrk="0" hangingPunct="1"/>
                      <a:r>
                        <a:rPr lang="ru-RU" sz="1700" u="none" strike="noStrike" kern="1200" dirty="0" smtClean="0"/>
                        <a:t>100</a:t>
                      </a:r>
                      <a:endParaRPr lang="ru-RU" sz="1700" u="none" strike="noStrike" kern="1200" dirty="0">
                        <a:solidFill>
                          <a:schemeClr val="dk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12002" marR="12002" marT="900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700" u="none" strike="noStrike" dirty="0"/>
                        <a:t>100</a:t>
                      </a:r>
                      <a:endParaRPr lang="ru-RU" sz="1700" b="0" i="0" u="none" strike="noStrike" dirty="0">
                        <a:solidFill>
                          <a:srgbClr val="000000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12002" marR="12002" marT="9000" marB="0" anchor="ctr"/>
                </a:tc>
              </a:tr>
              <a:tr h="324000">
                <a:tc>
                  <a:txBody>
                    <a:bodyPr/>
                    <a:lstStyle/>
                    <a:p>
                      <a:pPr marL="108000" algn="l" fontAlgn="ctr"/>
                      <a:r>
                        <a:rPr lang="ru-RU" sz="1700" u="none" strike="noStrike" dirty="0" err="1" smtClean="0"/>
                        <a:t>Гос</a:t>
                      </a:r>
                      <a:r>
                        <a:rPr lang="ru-RU" sz="1700" u="none" strike="noStrike" dirty="0" smtClean="0"/>
                        <a:t>. </a:t>
                      </a:r>
                      <a:r>
                        <a:rPr lang="ru-RU" sz="1700" u="none" strike="noStrike" dirty="0"/>
                        <a:t>пошлина </a:t>
                      </a:r>
                      <a:r>
                        <a:rPr lang="ru-RU" sz="1700" u="none" strike="noStrike" dirty="0" smtClean="0"/>
                        <a:t>(по </a:t>
                      </a:r>
                      <a:r>
                        <a:rPr lang="ru-RU" sz="1700" u="none" strike="noStrike" dirty="0"/>
                        <a:t>месту </a:t>
                      </a:r>
                      <a:r>
                        <a:rPr lang="ru-RU" sz="1700" u="none" strike="noStrike" dirty="0" err="1" smtClean="0"/>
                        <a:t>соверш</a:t>
                      </a:r>
                      <a:r>
                        <a:rPr lang="ru-RU" sz="1700" u="none" strike="noStrike" dirty="0" smtClean="0"/>
                        <a:t>. </a:t>
                      </a:r>
                      <a:r>
                        <a:rPr lang="ru-RU" sz="1700" u="none" strike="noStrike" dirty="0" err="1" smtClean="0"/>
                        <a:t>юридич</a:t>
                      </a:r>
                      <a:r>
                        <a:rPr lang="ru-RU" sz="1700" u="none" strike="noStrike" dirty="0" smtClean="0"/>
                        <a:t>.</a:t>
                      </a:r>
                      <a:r>
                        <a:rPr lang="ru-RU" sz="1700" u="none" strike="noStrike" baseline="0" dirty="0" smtClean="0"/>
                        <a:t> </a:t>
                      </a:r>
                      <a:r>
                        <a:rPr lang="ru-RU" sz="1700" u="none" strike="noStrike" dirty="0" smtClean="0"/>
                        <a:t>действий) </a:t>
                      </a:r>
                      <a:endParaRPr lang="ru-RU" sz="1700" b="0" i="0" u="none" strike="noStrike" dirty="0">
                        <a:solidFill>
                          <a:srgbClr val="000000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12002" marR="12002" marT="9000" marB="0" anchor="ctr"/>
                </a:tc>
                <a:tc>
                  <a:txBody>
                    <a:bodyPr/>
                    <a:lstStyle/>
                    <a:p>
                      <a:pPr marL="0" algn="ctr" defTabSz="1022482" rtl="0" eaLnBrk="1" fontAlgn="ctr" latinLnBrk="0" hangingPunct="1"/>
                      <a:r>
                        <a:rPr lang="ru-RU" sz="1700" u="none" strike="noStrike" kern="1200" dirty="0" smtClean="0"/>
                        <a:t>100</a:t>
                      </a:r>
                      <a:endParaRPr lang="ru-RU" sz="1700" u="none" strike="noStrike" kern="1200" dirty="0">
                        <a:solidFill>
                          <a:schemeClr val="dk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12002" marR="12002" marT="90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700" u="none" strike="noStrike" dirty="0"/>
                        <a:t>100</a:t>
                      </a:r>
                      <a:endParaRPr lang="ru-RU" sz="1700" b="0" i="0" u="none" strike="noStrike" dirty="0">
                        <a:solidFill>
                          <a:srgbClr val="000000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12002" marR="12002" marT="9000" marB="0" anchor="ctr"/>
                </a:tc>
              </a:tr>
              <a:tr h="324000">
                <a:tc>
                  <a:txBody>
                    <a:bodyPr/>
                    <a:lstStyle/>
                    <a:p>
                      <a:pPr marL="108000" algn="l" fontAlgn="ctr"/>
                      <a:r>
                        <a:rPr lang="ru-RU" sz="1700" u="none" strike="noStrike" dirty="0"/>
                        <a:t>Задолженность по </a:t>
                      </a:r>
                      <a:r>
                        <a:rPr lang="ru-RU" sz="1700" u="none" strike="noStrike" dirty="0" smtClean="0"/>
                        <a:t>отменённым </a:t>
                      </a:r>
                      <a:r>
                        <a:rPr lang="ru-RU" sz="1700" u="none" strike="noStrike" dirty="0"/>
                        <a:t>налогам</a:t>
                      </a:r>
                      <a:endParaRPr lang="ru-RU" sz="1700" b="0" i="0" u="none" strike="noStrike" dirty="0">
                        <a:solidFill>
                          <a:srgbClr val="000000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12002" marR="12002" marT="9000" marB="0" anchor="ctr"/>
                </a:tc>
                <a:tc>
                  <a:txBody>
                    <a:bodyPr/>
                    <a:lstStyle/>
                    <a:p>
                      <a:pPr marL="0" algn="ctr" defTabSz="1022482" rtl="0" eaLnBrk="1" fontAlgn="ctr" latinLnBrk="0" hangingPunct="1"/>
                      <a:r>
                        <a:rPr lang="ru-RU" sz="1700" u="none" strike="noStrike" kern="1200" dirty="0" smtClean="0"/>
                        <a:t>100</a:t>
                      </a:r>
                      <a:endParaRPr lang="ru-RU" sz="1700" u="none" strike="noStrike" kern="1200" dirty="0">
                        <a:solidFill>
                          <a:schemeClr val="dk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12002" marR="12002" marT="90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700" u="none" strike="noStrike" dirty="0"/>
                        <a:t>100</a:t>
                      </a:r>
                      <a:endParaRPr lang="ru-RU" sz="1700" b="0" i="0" u="none" strike="noStrike" dirty="0">
                        <a:solidFill>
                          <a:srgbClr val="000000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12002" marR="12002" marT="9000" marB="0" anchor="ctr"/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034BE65-D03A-4C7F-AA65-DDEDBE111AF8}" type="slidenum">
              <a:rPr lang="ru-RU" smtClean="0"/>
              <a:pPr>
                <a:defRPr/>
              </a:pPr>
              <a:t>9</a:t>
            </a:fld>
            <a:endParaRPr lang="ru-RU" dirty="0"/>
          </a:p>
        </p:txBody>
      </p:sp>
      <p:sp>
        <p:nvSpPr>
          <p:cNvPr id="268290" name="AutoShape 2" descr="Районы Новокузнецка на карте с улицами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68292" name="AutoShape 4" descr="Районы Новокузнецка на карте с улицами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68294" name="AutoShape 6" descr="Районы Новокузнецка на карте с улицами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68296" name="AutoShape 8" descr="Районы Новокузнецка на карте с улицами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68298" name="AutoShape 10" descr="https://sanatoriirf.ru/assets/images/goroda-rf/novokuzneck/novokuzneck-karta-rajonov.jpg"/>
          <p:cNvSpPr>
            <a:spLocks noChangeAspect="1" noChangeArrowheads="1"/>
          </p:cNvSpPr>
          <p:nvPr/>
        </p:nvSpPr>
        <p:spPr bwMode="auto">
          <a:xfrm>
            <a:off x="155575" y="-2362200"/>
            <a:ext cx="4933950" cy="493395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68300" name="AutoShape 12" descr="https://sanatoriirf.ru/assets/images/goroda-rf/novokuzneck/novokuzneck-karta-rajonov.jpg"/>
          <p:cNvSpPr>
            <a:spLocks noChangeAspect="1" noChangeArrowheads="1"/>
          </p:cNvSpPr>
          <p:nvPr/>
        </p:nvSpPr>
        <p:spPr bwMode="auto">
          <a:xfrm>
            <a:off x="155575" y="-2362200"/>
            <a:ext cx="4933950" cy="493395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4" name="Заголовок 1"/>
          <p:cNvSpPr txBox="1">
            <a:spLocks/>
          </p:cNvSpPr>
          <p:nvPr/>
        </p:nvSpPr>
        <p:spPr bwMode="auto">
          <a:xfrm>
            <a:off x="763967" y="3"/>
            <a:ext cx="9194400" cy="8355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  <a:noAutofit/>
          </a:bodyPr>
          <a:lstStyle/>
          <a:p>
            <a:pPr lvl="0"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Нормативы отчислений от налоговых и неналоговых доходов в бюджет Новокузнецкого городского округа в 2021 году</a:t>
            </a:r>
            <a:endParaRPr kumimoji="0" lang="ru-RU" sz="20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25" name="Picture 2" descr="D:\Work\Bachti\!!!ВНУТРЕННИЕ\декабрь\презентация\фотозона размер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353675" y="0"/>
            <a:ext cx="1168399" cy="80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cover dir="r"/>
  </p:transition>
</p:sld>
</file>

<file path=ppt/theme/theme1.xml><?xml version="1.0" encoding="utf-8"?>
<a:theme xmlns:a="http://schemas.openxmlformats.org/drawingml/2006/main" name="Тема Office">
  <a:themeElements>
    <a:clrScheme name="Другая 6">
      <a:dk1>
        <a:srgbClr val="001E5C"/>
      </a:dk1>
      <a:lt1>
        <a:srgbClr val="FFFFFF"/>
      </a:lt1>
      <a:dk2>
        <a:srgbClr val="91C6FC"/>
      </a:dk2>
      <a:lt2>
        <a:srgbClr val="DAECFE"/>
      </a:lt2>
      <a:accent1>
        <a:srgbClr val="92D050"/>
      </a:accent1>
      <a:accent2>
        <a:srgbClr val="F7EEB4"/>
      </a:accent2>
      <a:accent3>
        <a:srgbClr val="A6C1FF"/>
      </a:accent3>
      <a:accent4>
        <a:srgbClr val="E7BFFD"/>
      </a:accent4>
      <a:accent5>
        <a:srgbClr val="9E9FF9"/>
      </a:accent5>
      <a:accent6>
        <a:srgbClr val="F7EEB4"/>
      </a:accent6>
      <a:hlink>
        <a:srgbClr val="BFBFBF"/>
      </a:hlink>
      <a:folHlink>
        <a:srgbClr val="FF0000"/>
      </a:folHlink>
    </a:clrScheme>
    <a:fontScheme name="Классическая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Литейная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80013</TotalTime>
  <Words>4202</Words>
  <Application>Microsoft Office PowerPoint</Application>
  <PresentationFormat>Произвольный</PresentationFormat>
  <Paragraphs>1228</Paragraphs>
  <Slides>39</Slides>
  <Notes>35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39</vt:i4>
      </vt:variant>
    </vt:vector>
  </HeadingPairs>
  <TitlesOfParts>
    <vt:vector size="40" baseType="lpstr">
      <vt:lpstr>Тема Office</vt:lpstr>
      <vt:lpstr>   «Бюджет для граждан»  Исполнение бюджета  Новокузнецкого городского округа за 2021 год</vt:lpstr>
      <vt:lpstr>Уважаемые новокузнечане!</vt:lpstr>
      <vt:lpstr>Слайд 3</vt:lpstr>
      <vt:lpstr>Основные характеристики  Новокузнецкого городского округа</vt:lpstr>
      <vt:lpstr>Слайд 5</vt:lpstr>
      <vt:lpstr>Основные показатели исполнения  бюджета за 2021 год</vt:lpstr>
      <vt:lpstr>Динамика бюджета за 2019-2021 год</vt:lpstr>
      <vt:lpstr>Слайд 8</vt:lpstr>
      <vt:lpstr>Слайд 9</vt:lpstr>
      <vt:lpstr>Слайд 10</vt:lpstr>
      <vt:lpstr>Структура доходной части бюджета  в 2020 -2021 годах</vt:lpstr>
      <vt:lpstr>Слайд 12</vt:lpstr>
      <vt:lpstr>Слайд 13</vt:lpstr>
      <vt:lpstr>Структура  безвозмездных поступлений бюджета в 2020 - 2021 годах</vt:lpstr>
      <vt:lpstr>Слайд 15</vt:lpstr>
      <vt:lpstr>Слайд 16</vt:lpstr>
      <vt:lpstr>Исполнение бюджета по расходам в разрезе функциональной структуры в 2021 году </vt:lpstr>
      <vt:lpstr>Исполнение бюджета по расходам в разрезе функциональной структуры в 2020 и 2021 годах </vt:lpstr>
      <vt:lpstr>Исполнение муниципальных программ в 2021 году</vt:lpstr>
      <vt:lpstr>Расходы бюджета на реализацию муниципальных программ в 2021 году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 Расходы на реализацию национальных проектов в 2021 году</vt:lpstr>
      <vt:lpstr>Слайд 30</vt:lpstr>
      <vt:lpstr>Структура муниципального долга в 2021 году</vt:lpstr>
      <vt:lpstr> Меры социальной поддержки для детей сирот и детей, оставшихся без попечения родителей, оказанные в 2021 году</vt:lpstr>
      <vt:lpstr>Меры социальной поддержки в сфере образования, оказанные в 2021 году</vt:lpstr>
      <vt:lpstr>Меры социальной поддержки отдельных категорий граждан, оказанные в 2020 году</vt:lpstr>
      <vt:lpstr>Сведения о средней заработной плате  отдельных категорий  работников муниципальных учреждений</vt:lpstr>
      <vt:lpstr>Слайд 36</vt:lpstr>
      <vt:lpstr>Список используемых источников</vt:lpstr>
      <vt:lpstr>Список использованных сокращений</vt:lpstr>
      <vt:lpstr>Слайд 39</vt:lpstr>
    </vt:vector>
  </TitlesOfParts>
  <Company>Finnkz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Увеличение расходов</dc:title>
  <dc:creator>Customer</dc:creator>
  <cp:lastModifiedBy>Савенкова Марина Владиславовна</cp:lastModifiedBy>
  <cp:revision>4694</cp:revision>
  <dcterms:created xsi:type="dcterms:W3CDTF">2010-11-19T03:12:29Z</dcterms:created>
  <dcterms:modified xsi:type="dcterms:W3CDTF">2022-06-01T06:10:30Z</dcterms:modified>
</cp:coreProperties>
</file>